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9"/>
  </p:notesMasterIdLst>
  <p:handoutMasterIdLst>
    <p:handoutMasterId r:id="rId30"/>
  </p:handoutMasterIdLst>
  <p:sldIdLst>
    <p:sldId id="582" r:id="rId3"/>
    <p:sldId id="261" r:id="rId4"/>
    <p:sldId id="584" r:id="rId5"/>
    <p:sldId id="884" r:id="rId6"/>
    <p:sldId id="887" r:id="rId7"/>
    <p:sldId id="285" r:id="rId8"/>
    <p:sldId id="878" r:id="rId9"/>
    <p:sldId id="889" r:id="rId10"/>
    <p:sldId id="882" r:id="rId11"/>
    <p:sldId id="592" r:id="rId12"/>
    <p:sldId id="273" r:id="rId13"/>
    <p:sldId id="275" r:id="rId14"/>
    <p:sldId id="912" r:id="rId15"/>
    <p:sldId id="909" r:id="rId16"/>
    <p:sldId id="910" r:id="rId17"/>
    <p:sldId id="911" r:id="rId18"/>
    <p:sldId id="898" r:id="rId19"/>
    <p:sldId id="879" r:id="rId20"/>
    <p:sldId id="908" r:id="rId21"/>
    <p:sldId id="907" r:id="rId22"/>
    <p:sldId id="906" r:id="rId23"/>
    <p:sldId id="905" r:id="rId24"/>
    <p:sldId id="590" r:id="rId25"/>
    <p:sldId id="881" r:id="rId26"/>
    <p:sldId id="585" r:id="rId27"/>
    <p:sldId id="883" r:id="rId2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75787B"/>
    <a:srgbClr val="861F41"/>
    <a:srgbClr val="E87722"/>
    <a:srgbClr val="D7D2CB"/>
    <a:srgbClr val="508590"/>
    <a:srgbClr val="CD6600"/>
    <a:srgbClr val="B22600"/>
    <a:srgbClr val="D76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76572"/>
  </p:normalViewPr>
  <p:slideViewPr>
    <p:cSldViewPr>
      <p:cViewPr varScale="1">
        <p:scale>
          <a:sx n="112" d="100"/>
          <a:sy n="112" d="100"/>
        </p:scale>
        <p:origin x="294"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106" d="100"/>
          <a:sy n="106" d="100"/>
        </p:scale>
        <p:origin x="274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r>
              <a:rPr lang="en-US" sz="1400" spc="200" baseline="0" dirty="0">
                <a:latin typeface="Acherus Grotesque Regular" panose="02000505000000020004" pitchFamily="50" charset="0"/>
              </a:rPr>
              <a:t>BY GENDER</a:t>
            </a:r>
          </a:p>
        </c:rich>
      </c:tx>
      <c:overlay val="0"/>
      <c:spPr>
        <a:noFill/>
        <a:ln>
          <a:noFill/>
        </a:ln>
        <a:effectLst/>
      </c:spPr>
      <c:txPr>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or Somewhat Clear</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Faculty</c:v>
                </c:pt>
                <c:pt idx="1">
                  <c:v>Women</c:v>
                </c:pt>
                <c:pt idx="2">
                  <c:v>Men</c:v>
                </c:pt>
              </c:strCache>
            </c:strRef>
          </c:cat>
          <c:val>
            <c:numRef>
              <c:f>Sheet1!$B$2:$B$4</c:f>
              <c:numCache>
                <c:formatCode>0%</c:formatCode>
                <c:ptCount val="3"/>
                <c:pt idx="0">
                  <c:v>0.749</c:v>
                </c:pt>
                <c:pt idx="1">
                  <c:v>0.72799999999999998</c:v>
                </c:pt>
                <c:pt idx="2">
                  <c:v>0.77200000000000002</c:v>
                </c:pt>
              </c:numCache>
            </c:numRef>
          </c:val>
          <c:extLst>
            <c:ext xmlns:c16="http://schemas.microsoft.com/office/drawing/2014/chart" uri="{C3380CC4-5D6E-409C-BE32-E72D297353CC}">
              <c16:uniqueId val="{00000000-EC48-4ADE-A5D4-7DF88C0328D3}"/>
            </c:ext>
          </c:extLst>
        </c:ser>
        <c:ser>
          <c:idx val="1"/>
          <c:order val="1"/>
          <c:tx>
            <c:strRef>
              <c:f>Sheet1!$C$1</c:f>
              <c:strCache>
                <c:ptCount val="1"/>
                <c:pt idx="0">
                  <c:v>Very or Somewhat Unclear</c:v>
                </c:pt>
              </c:strCache>
            </c:strRef>
          </c:tx>
          <c:spPr>
            <a:solidFill>
              <a:srgbClr val="861F41"/>
            </a:solidFill>
            <a:ln>
              <a:noFill/>
            </a:ln>
            <a:effectLst/>
          </c:spPr>
          <c:invertIfNegative val="0"/>
          <c:cat>
            <c:strRef>
              <c:f>Sheet1!$A$2:$A$4</c:f>
              <c:strCache>
                <c:ptCount val="3"/>
                <c:pt idx="0">
                  <c:v>All Faculty</c:v>
                </c:pt>
                <c:pt idx="1">
                  <c:v>Women</c:v>
                </c:pt>
                <c:pt idx="2">
                  <c:v>Men</c:v>
                </c:pt>
              </c:strCache>
            </c:strRef>
          </c:cat>
          <c:val>
            <c:numRef>
              <c:f>Sheet1!$C$2:$C$4</c:f>
              <c:numCache>
                <c:formatCode>0%</c:formatCode>
                <c:ptCount val="3"/>
                <c:pt idx="0">
                  <c:v>0.187</c:v>
                </c:pt>
                <c:pt idx="1">
                  <c:v>0.20799999999999999</c:v>
                </c:pt>
                <c:pt idx="2">
                  <c:v>0.16300000000000001</c:v>
                </c:pt>
              </c:numCache>
            </c:numRef>
          </c:val>
          <c:extLst>
            <c:ext xmlns:c16="http://schemas.microsoft.com/office/drawing/2014/chart" uri="{C3380CC4-5D6E-409C-BE32-E72D297353CC}">
              <c16:uniqueId val="{00000001-EC48-4ADE-A5D4-7DF88C0328D3}"/>
            </c:ext>
          </c:extLst>
        </c:ser>
        <c:dLbls>
          <c:showLegendKey val="0"/>
          <c:showVal val="0"/>
          <c:showCatName val="0"/>
          <c:showSerName val="0"/>
          <c:showPercent val="0"/>
          <c:showBubbleSize val="0"/>
        </c:dLbls>
        <c:gapWidth val="100"/>
        <c:axId val="684971824"/>
        <c:axId val="609608384"/>
      </c:barChart>
      <c:catAx>
        <c:axId val="684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09608384"/>
        <c:crosses val="autoZero"/>
        <c:auto val="1"/>
        <c:lblAlgn val="ctr"/>
        <c:lblOffset val="100"/>
        <c:noMultiLvlLbl val="0"/>
      </c:catAx>
      <c:valAx>
        <c:axId val="60960838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8497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r>
              <a:rPr lang="en-US" sz="1400" spc="200" baseline="0" dirty="0">
                <a:latin typeface="Acherus Grotesque Regular" panose="02000505000000020004" pitchFamily="50" charset="0"/>
              </a:rPr>
              <a:t>BY RACE/ETHNICITY</a:t>
            </a:r>
          </a:p>
        </c:rich>
      </c:tx>
      <c:overlay val="0"/>
      <c:spPr>
        <a:noFill/>
        <a:ln>
          <a:noFill/>
        </a:ln>
        <a:effectLst/>
      </c:spPr>
      <c:txPr>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or Somewhat Clear</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Faculty</c:v>
                </c:pt>
                <c:pt idx="1">
                  <c:v>URM</c:v>
                </c:pt>
                <c:pt idx="2">
                  <c:v>Asian</c:v>
                </c:pt>
                <c:pt idx="3">
                  <c:v>White</c:v>
                </c:pt>
              </c:strCache>
            </c:strRef>
          </c:cat>
          <c:val>
            <c:numRef>
              <c:f>Sheet1!$B$2:$B$5</c:f>
              <c:numCache>
                <c:formatCode>0%</c:formatCode>
                <c:ptCount val="4"/>
                <c:pt idx="0">
                  <c:v>0.749</c:v>
                </c:pt>
                <c:pt idx="1">
                  <c:v>0.66</c:v>
                </c:pt>
                <c:pt idx="2">
                  <c:v>0.68799999999999994</c:v>
                </c:pt>
                <c:pt idx="3">
                  <c:v>0.79500000000000004</c:v>
                </c:pt>
              </c:numCache>
            </c:numRef>
          </c:val>
          <c:extLst>
            <c:ext xmlns:c16="http://schemas.microsoft.com/office/drawing/2014/chart" uri="{C3380CC4-5D6E-409C-BE32-E72D297353CC}">
              <c16:uniqueId val="{00000000-0E1C-456A-B497-F0724F886625}"/>
            </c:ext>
          </c:extLst>
        </c:ser>
        <c:ser>
          <c:idx val="1"/>
          <c:order val="1"/>
          <c:tx>
            <c:strRef>
              <c:f>Sheet1!$C$1</c:f>
              <c:strCache>
                <c:ptCount val="1"/>
                <c:pt idx="0">
                  <c:v>Very or Somewhat Unclear</c:v>
                </c:pt>
              </c:strCache>
            </c:strRef>
          </c:tx>
          <c:spPr>
            <a:solidFill>
              <a:srgbClr val="861F41"/>
            </a:solidFill>
            <a:ln>
              <a:noFill/>
            </a:ln>
            <a:effectLst/>
          </c:spPr>
          <c:invertIfNegative val="0"/>
          <c:cat>
            <c:strRef>
              <c:f>Sheet1!$A$2:$A$5</c:f>
              <c:strCache>
                <c:ptCount val="4"/>
                <c:pt idx="0">
                  <c:v>All Faculty</c:v>
                </c:pt>
                <c:pt idx="1">
                  <c:v>URM</c:v>
                </c:pt>
                <c:pt idx="2">
                  <c:v>Asian</c:v>
                </c:pt>
                <c:pt idx="3">
                  <c:v>White</c:v>
                </c:pt>
              </c:strCache>
            </c:strRef>
          </c:cat>
          <c:val>
            <c:numRef>
              <c:f>Sheet1!$C$2:$C$5</c:f>
              <c:numCache>
                <c:formatCode>0%</c:formatCode>
                <c:ptCount val="4"/>
                <c:pt idx="0">
                  <c:v>0.187</c:v>
                </c:pt>
                <c:pt idx="1">
                  <c:v>0.26600000000000001</c:v>
                </c:pt>
                <c:pt idx="2">
                  <c:v>0.25</c:v>
                </c:pt>
                <c:pt idx="3">
                  <c:v>0.14899999999999999</c:v>
                </c:pt>
              </c:numCache>
            </c:numRef>
          </c:val>
          <c:extLst>
            <c:ext xmlns:c16="http://schemas.microsoft.com/office/drawing/2014/chart" uri="{C3380CC4-5D6E-409C-BE32-E72D297353CC}">
              <c16:uniqueId val="{00000001-0E1C-456A-B497-F0724F886625}"/>
            </c:ext>
          </c:extLst>
        </c:ser>
        <c:dLbls>
          <c:showLegendKey val="0"/>
          <c:showVal val="0"/>
          <c:showCatName val="0"/>
          <c:showSerName val="0"/>
          <c:showPercent val="0"/>
          <c:showBubbleSize val="0"/>
        </c:dLbls>
        <c:gapWidth val="100"/>
        <c:axId val="684971824"/>
        <c:axId val="609608384"/>
      </c:barChart>
      <c:catAx>
        <c:axId val="684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09608384"/>
        <c:crosses val="autoZero"/>
        <c:auto val="1"/>
        <c:lblAlgn val="ctr"/>
        <c:lblOffset val="100"/>
        <c:noMultiLvlLbl val="0"/>
      </c:catAx>
      <c:valAx>
        <c:axId val="60960838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8497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Mean</c:v>
                </c:pt>
              </c:strCache>
            </c:strRef>
          </c:tx>
          <c:spPr>
            <a:solidFill>
              <a:srgbClr val="D7D2CB"/>
            </a:solidFill>
            <a:ln>
              <a:noFill/>
            </a:ln>
            <a:effectLst/>
          </c:spPr>
          <c:invertIfNegative val="0"/>
          <c:dPt>
            <c:idx val="0"/>
            <c:invertIfNegative val="0"/>
            <c:bubble3D val="0"/>
            <c:spPr>
              <a:solidFill>
                <a:srgbClr val="861F41"/>
              </a:solidFill>
              <a:ln>
                <a:noFill/>
              </a:ln>
              <a:effectLst/>
            </c:spPr>
            <c:extLst>
              <c:ext xmlns:c16="http://schemas.microsoft.com/office/drawing/2014/chart" uri="{C3380CC4-5D6E-409C-BE32-E72D297353CC}">
                <c16:uniqueId val="{00000004-46DF-44B6-B191-7CA9793F44DE}"/>
              </c:ext>
            </c:extLst>
          </c:dPt>
          <c:dPt>
            <c:idx val="1"/>
            <c:invertIfNegative val="0"/>
            <c:bubble3D val="0"/>
            <c:spPr>
              <a:solidFill>
                <a:srgbClr val="E87722"/>
              </a:solidFill>
              <a:ln>
                <a:noFill/>
              </a:ln>
              <a:effectLst/>
            </c:spPr>
            <c:extLst>
              <c:ext xmlns:c16="http://schemas.microsoft.com/office/drawing/2014/chart" uri="{C3380CC4-5D6E-409C-BE32-E72D297353CC}">
                <c16:uniqueId val="{00000003-46DF-44B6-B191-7CA9793F44D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2020</c:v>
                </c:pt>
                <c:pt idx="2">
                  <c:v>2023</c:v>
                </c:pt>
              </c:numCache>
            </c:numRef>
          </c:cat>
          <c:val>
            <c:numRef>
              <c:f>Sheet1!$B$2:$B$4</c:f>
              <c:numCache>
                <c:formatCode>General</c:formatCode>
                <c:ptCount val="3"/>
                <c:pt idx="0">
                  <c:v>3.73</c:v>
                </c:pt>
                <c:pt idx="1">
                  <c:v>3.55</c:v>
                </c:pt>
                <c:pt idx="2">
                  <c:v>3.77</c:v>
                </c:pt>
              </c:numCache>
            </c:numRef>
          </c:val>
          <c:extLst>
            <c:ext xmlns:c16="http://schemas.microsoft.com/office/drawing/2014/chart" uri="{C3380CC4-5D6E-409C-BE32-E72D297353CC}">
              <c16:uniqueId val="{00000000-46DF-44B6-B191-7CA9793F44DE}"/>
            </c:ext>
          </c:extLst>
        </c:ser>
        <c:dLbls>
          <c:showLegendKey val="0"/>
          <c:showVal val="0"/>
          <c:showCatName val="0"/>
          <c:showSerName val="0"/>
          <c:showPercent val="0"/>
          <c:showBubbleSize val="0"/>
        </c:dLbls>
        <c:gapWidth val="50"/>
        <c:axId val="831558416"/>
        <c:axId val="827689216"/>
      </c:barChart>
      <c:catAx>
        <c:axId val="83155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827689216"/>
        <c:crosses val="autoZero"/>
        <c:auto val="1"/>
        <c:lblAlgn val="ctr"/>
        <c:lblOffset val="100"/>
        <c:noMultiLvlLbl val="0"/>
      </c:catAx>
      <c:valAx>
        <c:axId val="827689216"/>
        <c:scaling>
          <c:orientation val="minMax"/>
          <c:max val="5"/>
          <c:min val="1"/>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8315584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r>
              <a:rPr lang="en-US" sz="1400" spc="200" baseline="0" dirty="0">
                <a:latin typeface="Acherus Grotesque Regular" panose="02000505000000020004" pitchFamily="50" charset="0"/>
              </a:rPr>
              <a:t>BY GENDER</a:t>
            </a:r>
          </a:p>
        </c:rich>
      </c:tx>
      <c:overlay val="0"/>
      <c:spPr>
        <a:noFill/>
        <a:ln>
          <a:noFill/>
        </a:ln>
        <a:effectLst/>
      </c:spPr>
      <c:txPr>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or Somewhat Clear</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Faculty</c:v>
                </c:pt>
                <c:pt idx="1">
                  <c:v>Women</c:v>
                </c:pt>
                <c:pt idx="2">
                  <c:v>Men</c:v>
                </c:pt>
              </c:strCache>
            </c:strRef>
          </c:cat>
          <c:val>
            <c:numRef>
              <c:f>Sheet1!$B$2:$B$4</c:f>
              <c:numCache>
                <c:formatCode>0%</c:formatCode>
                <c:ptCount val="3"/>
                <c:pt idx="0">
                  <c:v>0.62</c:v>
                </c:pt>
                <c:pt idx="1">
                  <c:v>0.63700000000000001</c:v>
                </c:pt>
                <c:pt idx="2">
                  <c:v>0.60799999999999998</c:v>
                </c:pt>
              </c:numCache>
            </c:numRef>
          </c:val>
          <c:extLst>
            <c:ext xmlns:c16="http://schemas.microsoft.com/office/drawing/2014/chart" uri="{C3380CC4-5D6E-409C-BE32-E72D297353CC}">
              <c16:uniqueId val="{00000000-2EBD-4AA2-8FF2-BA139003B221}"/>
            </c:ext>
          </c:extLst>
        </c:ser>
        <c:ser>
          <c:idx val="1"/>
          <c:order val="1"/>
          <c:tx>
            <c:strRef>
              <c:f>Sheet1!$C$1</c:f>
              <c:strCache>
                <c:ptCount val="1"/>
                <c:pt idx="0">
                  <c:v>Very or Somewhat Unclear</c:v>
                </c:pt>
              </c:strCache>
            </c:strRef>
          </c:tx>
          <c:spPr>
            <a:solidFill>
              <a:srgbClr val="861F41"/>
            </a:solidFill>
            <a:ln>
              <a:noFill/>
            </a:ln>
            <a:effectLst/>
          </c:spPr>
          <c:invertIfNegative val="0"/>
          <c:cat>
            <c:strRef>
              <c:f>Sheet1!$A$2:$A$4</c:f>
              <c:strCache>
                <c:ptCount val="3"/>
                <c:pt idx="0">
                  <c:v>All Faculty</c:v>
                </c:pt>
                <c:pt idx="1">
                  <c:v>Women</c:v>
                </c:pt>
                <c:pt idx="2">
                  <c:v>Men</c:v>
                </c:pt>
              </c:strCache>
            </c:strRef>
          </c:cat>
          <c:val>
            <c:numRef>
              <c:f>Sheet1!$C$2:$C$4</c:f>
              <c:numCache>
                <c:formatCode>0%</c:formatCode>
                <c:ptCount val="3"/>
                <c:pt idx="0">
                  <c:v>0.29799999999999999</c:v>
                </c:pt>
                <c:pt idx="1">
                  <c:v>0.312</c:v>
                </c:pt>
                <c:pt idx="2">
                  <c:v>0.28299999999999997</c:v>
                </c:pt>
              </c:numCache>
            </c:numRef>
          </c:val>
          <c:extLst>
            <c:ext xmlns:c16="http://schemas.microsoft.com/office/drawing/2014/chart" uri="{C3380CC4-5D6E-409C-BE32-E72D297353CC}">
              <c16:uniqueId val="{00000001-2EBD-4AA2-8FF2-BA139003B221}"/>
            </c:ext>
          </c:extLst>
        </c:ser>
        <c:dLbls>
          <c:showLegendKey val="0"/>
          <c:showVal val="0"/>
          <c:showCatName val="0"/>
          <c:showSerName val="0"/>
          <c:showPercent val="0"/>
          <c:showBubbleSize val="0"/>
        </c:dLbls>
        <c:gapWidth val="100"/>
        <c:axId val="684971824"/>
        <c:axId val="609608384"/>
      </c:barChart>
      <c:catAx>
        <c:axId val="684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09608384"/>
        <c:crosses val="autoZero"/>
        <c:auto val="1"/>
        <c:lblAlgn val="ctr"/>
        <c:lblOffset val="100"/>
        <c:noMultiLvlLbl val="0"/>
      </c:catAx>
      <c:valAx>
        <c:axId val="60960838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8497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r>
              <a:rPr lang="en-US" sz="1400" spc="200" baseline="0" dirty="0">
                <a:latin typeface="Acherus Grotesque Regular" panose="02000505000000020004" pitchFamily="50" charset="0"/>
              </a:rPr>
              <a:t>BY RACE/ETHNICITY</a:t>
            </a:r>
          </a:p>
        </c:rich>
      </c:tx>
      <c:overlay val="0"/>
      <c:spPr>
        <a:noFill/>
        <a:ln>
          <a:noFill/>
        </a:ln>
        <a:effectLst/>
      </c:spPr>
      <c:txPr>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or Somewhat Clear</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Faculty</c:v>
                </c:pt>
                <c:pt idx="1">
                  <c:v>URM</c:v>
                </c:pt>
                <c:pt idx="2">
                  <c:v>Asian</c:v>
                </c:pt>
                <c:pt idx="3">
                  <c:v>White</c:v>
                </c:pt>
              </c:strCache>
            </c:strRef>
          </c:cat>
          <c:val>
            <c:numRef>
              <c:f>Sheet1!$B$2:$B$5</c:f>
              <c:numCache>
                <c:formatCode>0%</c:formatCode>
                <c:ptCount val="4"/>
                <c:pt idx="0">
                  <c:v>0.62</c:v>
                </c:pt>
                <c:pt idx="1">
                  <c:v>0.53400000000000003</c:v>
                </c:pt>
                <c:pt idx="2">
                  <c:v>0.53100000000000003</c:v>
                </c:pt>
                <c:pt idx="3">
                  <c:v>0.67300000000000004</c:v>
                </c:pt>
              </c:numCache>
            </c:numRef>
          </c:val>
          <c:extLst>
            <c:ext xmlns:c16="http://schemas.microsoft.com/office/drawing/2014/chart" uri="{C3380CC4-5D6E-409C-BE32-E72D297353CC}">
              <c16:uniqueId val="{00000000-BE8C-4973-BD7E-E03EA9F6245D}"/>
            </c:ext>
          </c:extLst>
        </c:ser>
        <c:ser>
          <c:idx val="1"/>
          <c:order val="1"/>
          <c:tx>
            <c:strRef>
              <c:f>Sheet1!$C$1</c:f>
              <c:strCache>
                <c:ptCount val="1"/>
                <c:pt idx="0">
                  <c:v>Very or Somewhat Unclear</c:v>
                </c:pt>
              </c:strCache>
            </c:strRef>
          </c:tx>
          <c:spPr>
            <a:solidFill>
              <a:srgbClr val="861F41"/>
            </a:solidFill>
            <a:ln>
              <a:noFill/>
            </a:ln>
            <a:effectLst/>
          </c:spPr>
          <c:invertIfNegative val="0"/>
          <c:cat>
            <c:strRef>
              <c:f>Sheet1!$A$2:$A$5</c:f>
              <c:strCache>
                <c:ptCount val="4"/>
                <c:pt idx="0">
                  <c:v>All Faculty</c:v>
                </c:pt>
                <c:pt idx="1">
                  <c:v>URM</c:v>
                </c:pt>
                <c:pt idx="2">
                  <c:v>Asian</c:v>
                </c:pt>
                <c:pt idx="3">
                  <c:v>White</c:v>
                </c:pt>
              </c:strCache>
            </c:strRef>
          </c:cat>
          <c:val>
            <c:numRef>
              <c:f>Sheet1!$C$2:$C$5</c:f>
              <c:numCache>
                <c:formatCode>0%</c:formatCode>
                <c:ptCount val="4"/>
                <c:pt idx="0">
                  <c:v>0.29799999999999999</c:v>
                </c:pt>
                <c:pt idx="1">
                  <c:v>0.36699999999999999</c:v>
                </c:pt>
                <c:pt idx="2">
                  <c:v>0.34399999999999997</c:v>
                </c:pt>
                <c:pt idx="3">
                  <c:v>0.27100000000000002</c:v>
                </c:pt>
              </c:numCache>
            </c:numRef>
          </c:val>
          <c:extLst>
            <c:ext xmlns:c16="http://schemas.microsoft.com/office/drawing/2014/chart" uri="{C3380CC4-5D6E-409C-BE32-E72D297353CC}">
              <c16:uniqueId val="{00000001-BE8C-4973-BD7E-E03EA9F6245D}"/>
            </c:ext>
          </c:extLst>
        </c:ser>
        <c:dLbls>
          <c:showLegendKey val="0"/>
          <c:showVal val="0"/>
          <c:showCatName val="0"/>
          <c:showSerName val="0"/>
          <c:showPercent val="0"/>
          <c:showBubbleSize val="0"/>
        </c:dLbls>
        <c:gapWidth val="100"/>
        <c:axId val="684971824"/>
        <c:axId val="609608384"/>
      </c:barChart>
      <c:catAx>
        <c:axId val="684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09608384"/>
        <c:crosses val="autoZero"/>
        <c:auto val="1"/>
        <c:lblAlgn val="ctr"/>
        <c:lblOffset val="100"/>
        <c:noMultiLvlLbl val="0"/>
      </c:catAx>
      <c:valAx>
        <c:axId val="60960838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8497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Mean</c:v>
                </c:pt>
              </c:strCache>
            </c:strRef>
          </c:tx>
          <c:spPr>
            <a:solidFill>
              <a:srgbClr val="D7D2CB"/>
            </a:solidFill>
            <a:ln>
              <a:noFill/>
            </a:ln>
            <a:effectLst/>
          </c:spPr>
          <c:invertIfNegative val="0"/>
          <c:dPt>
            <c:idx val="0"/>
            <c:invertIfNegative val="0"/>
            <c:bubble3D val="0"/>
            <c:spPr>
              <a:solidFill>
                <a:srgbClr val="861F41"/>
              </a:solidFill>
              <a:ln>
                <a:noFill/>
              </a:ln>
              <a:effectLst/>
            </c:spPr>
            <c:extLst>
              <c:ext xmlns:c16="http://schemas.microsoft.com/office/drawing/2014/chart" uri="{C3380CC4-5D6E-409C-BE32-E72D297353CC}">
                <c16:uniqueId val="{00000001-4595-42F2-8285-A71FEFD9A909}"/>
              </c:ext>
            </c:extLst>
          </c:dPt>
          <c:dPt>
            <c:idx val="1"/>
            <c:invertIfNegative val="0"/>
            <c:bubble3D val="0"/>
            <c:spPr>
              <a:solidFill>
                <a:srgbClr val="E87722"/>
              </a:solidFill>
              <a:ln>
                <a:noFill/>
              </a:ln>
              <a:effectLst/>
            </c:spPr>
            <c:extLst>
              <c:ext xmlns:c16="http://schemas.microsoft.com/office/drawing/2014/chart" uri="{C3380CC4-5D6E-409C-BE32-E72D297353CC}">
                <c16:uniqueId val="{00000003-4595-42F2-8285-A71FEFD9A9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2020</c:v>
                </c:pt>
                <c:pt idx="2">
                  <c:v>2023</c:v>
                </c:pt>
              </c:numCache>
            </c:numRef>
          </c:cat>
          <c:val>
            <c:numRef>
              <c:f>Sheet1!$B$2:$B$4</c:f>
              <c:numCache>
                <c:formatCode>General</c:formatCode>
                <c:ptCount val="3"/>
                <c:pt idx="0">
                  <c:v>3.35</c:v>
                </c:pt>
                <c:pt idx="1">
                  <c:v>3.13</c:v>
                </c:pt>
                <c:pt idx="2">
                  <c:v>3.38</c:v>
                </c:pt>
              </c:numCache>
            </c:numRef>
          </c:val>
          <c:extLst>
            <c:ext xmlns:c16="http://schemas.microsoft.com/office/drawing/2014/chart" uri="{C3380CC4-5D6E-409C-BE32-E72D297353CC}">
              <c16:uniqueId val="{00000004-4595-42F2-8285-A71FEFD9A909}"/>
            </c:ext>
          </c:extLst>
        </c:ser>
        <c:dLbls>
          <c:showLegendKey val="0"/>
          <c:showVal val="0"/>
          <c:showCatName val="0"/>
          <c:showSerName val="0"/>
          <c:showPercent val="0"/>
          <c:showBubbleSize val="0"/>
        </c:dLbls>
        <c:gapWidth val="50"/>
        <c:axId val="831558416"/>
        <c:axId val="827689216"/>
      </c:barChart>
      <c:catAx>
        <c:axId val="83155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827689216"/>
        <c:crosses val="autoZero"/>
        <c:auto val="1"/>
        <c:lblAlgn val="ctr"/>
        <c:lblOffset val="100"/>
        <c:noMultiLvlLbl val="0"/>
      </c:catAx>
      <c:valAx>
        <c:axId val="827689216"/>
        <c:scaling>
          <c:orientation val="minMax"/>
          <c:max val="5"/>
          <c:min val="1"/>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8315584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4310197480992"/>
          <c:y val="0.10535394599983816"/>
          <c:w val="0.88987318942426441"/>
          <c:h val="0.77388369877423779"/>
        </c:manualLayout>
      </c:layout>
      <c:barChart>
        <c:barDir val="col"/>
        <c:grouping val="clustered"/>
        <c:varyColors val="0"/>
        <c:ser>
          <c:idx val="0"/>
          <c:order val="0"/>
          <c:tx>
            <c:strRef>
              <c:f>Sheet1!$B$1</c:f>
              <c:strCache>
                <c:ptCount val="1"/>
                <c:pt idx="0">
                  <c:v>Percent Success</c:v>
                </c:pt>
              </c:strCache>
            </c:strRef>
          </c:tx>
          <c:spPr>
            <a:solidFill>
              <a:srgbClr val="E8751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Sheet1!$B$5:$B$14</c:f>
              <c:numCache>
                <c:formatCode>0%</c:formatCode>
                <c:ptCount val="10"/>
                <c:pt idx="0">
                  <c:v>0.86</c:v>
                </c:pt>
                <c:pt idx="1">
                  <c:v>0.96</c:v>
                </c:pt>
                <c:pt idx="2">
                  <c:v>0.84</c:v>
                </c:pt>
                <c:pt idx="3">
                  <c:v>0.86</c:v>
                </c:pt>
                <c:pt idx="4">
                  <c:v>0.92</c:v>
                </c:pt>
                <c:pt idx="5">
                  <c:v>0.9</c:v>
                </c:pt>
                <c:pt idx="6">
                  <c:v>0.95</c:v>
                </c:pt>
                <c:pt idx="7">
                  <c:v>0.94</c:v>
                </c:pt>
                <c:pt idx="8">
                  <c:v>0.95</c:v>
                </c:pt>
                <c:pt idx="9">
                  <c:v>0.98</c:v>
                </c:pt>
              </c:numCache>
            </c:numRef>
          </c:val>
          <c:extLst>
            <c:ext xmlns:c16="http://schemas.microsoft.com/office/drawing/2014/chart" uri="{C3380CC4-5D6E-409C-BE32-E72D297353CC}">
              <c16:uniqueId val="{00000000-5D2E-49E4-817E-0F0F2D99E1FF}"/>
            </c:ext>
          </c:extLst>
        </c:ser>
        <c:dLbls>
          <c:showLegendKey val="0"/>
          <c:showVal val="0"/>
          <c:showCatName val="0"/>
          <c:showSerName val="0"/>
          <c:showPercent val="0"/>
          <c:showBubbleSize val="0"/>
        </c:dLbls>
        <c:gapWidth val="75"/>
        <c:overlap val="-27"/>
        <c:axId val="624950896"/>
        <c:axId val="624952536"/>
      </c:barChart>
      <c:catAx>
        <c:axId val="624950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Academic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4952536"/>
        <c:crosses val="autoZero"/>
        <c:auto val="1"/>
        <c:lblAlgn val="ctr"/>
        <c:lblOffset val="100"/>
        <c:noMultiLvlLbl val="0"/>
      </c:catAx>
      <c:valAx>
        <c:axId val="624952536"/>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 Success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495089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300" smtClean="0">
                <a:latin typeface="+mn-lt"/>
              </a:defRPr>
            </a:lvl1pPr>
          </a:lstStyle>
          <a:p>
            <a:pPr>
              <a:defRPr/>
            </a:pPr>
            <a:fld id="{C243812D-ED85-4431-994D-36C815920CF8}" type="datetimeFigureOut">
              <a:rPr lang="en-US"/>
              <a:pPr>
                <a:defRPr/>
              </a:pPr>
              <a:t>2/13/2024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53" tIns="48327" rIns="96653" bIns="48327" rtlCol="0" anchor="b"/>
          <a:lstStyle>
            <a:lvl1pPr algn="r" eaLnBrk="1" fontAlgn="auto" hangingPunct="1">
              <a:spcBef>
                <a:spcPts val="0"/>
              </a:spcBef>
              <a:spcAft>
                <a:spcPts val="0"/>
              </a:spcAft>
              <a:defRPr sz="1300" smtClean="0">
                <a:latin typeface="+mn-lt"/>
              </a:defRPr>
            </a:lvl1pPr>
          </a:lstStyle>
          <a:p>
            <a:pPr>
              <a:defRPr/>
            </a:pPr>
            <a:fld id="{02319C83-91FB-4685-8C09-EB7A3F2D31C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300" smtClean="0">
                <a:latin typeface="+mn-lt"/>
              </a:defRPr>
            </a:lvl1pPr>
          </a:lstStyle>
          <a:p>
            <a:pPr>
              <a:defRPr/>
            </a:pPr>
            <a:fld id="{51B37D87-AFB5-4A22-AE98-760ED424FCAD}" type="datetimeFigureOut">
              <a:rPr lang="en-US"/>
              <a:pPr>
                <a:defRPr/>
              </a:pPr>
              <a:t>2/13/2024</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53" tIns="48327" rIns="96653" bIns="48327" rtlCol="0" anchor="b"/>
          <a:lstStyle>
            <a:lvl1pPr algn="r" eaLnBrk="1" fontAlgn="auto" hangingPunct="1">
              <a:spcBef>
                <a:spcPts val="0"/>
              </a:spcBef>
              <a:spcAft>
                <a:spcPts val="0"/>
              </a:spcAft>
              <a:defRPr sz="1300" smtClean="0">
                <a:latin typeface="+mn-lt"/>
              </a:defRPr>
            </a:lvl1pPr>
          </a:lstStyle>
          <a:p>
            <a:pPr>
              <a:defRPr/>
            </a:pPr>
            <a:fld id="{0B479054-CC45-4476-86C6-ABBBB02394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a:t>
            </a:fld>
            <a:endParaRPr lang="en-US"/>
          </a:p>
        </p:txBody>
      </p:sp>
    </p:spTree>
    <p:extLst>
      <p:ext uri="{BB962C8B-B14F-4D97-AF65-F5344CB8AC3E}">
        <p14:creationId xmlns:p14="http://schemas.microsoft.com/office/powerpoint/2010/main" val="87485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kern="0" spc="141" dirty="0">
              <a:latin typeface="Acherus Grotesque Regular" panose="02000505000000020004" pitchFamily="50"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0" spc="141" dirty="0">
              <a:latin typeface="Acherus Grotesque Regular" panose="02000505000000020004" pitchFamily="50" charset="0"/>
            </a:endParaRPr>
          </a:p>
          <a:p>
            <a:pPr eaLnBrk="1" hangingPunct="1"/>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Calibri" panose="020F0502020204030204" pitchFamily="34" charset="0"/>
              </a:defRPr>
            </a:lvl1pPr>
            <a:lvl2pPr marL="742950" indent="-285750" defTabSz="930275">
              <a:defRPr>
                <a:solidFill>
                  <a:schemeClr val="tx1"/>
                </a:solidFill>
                <a:latin typeface="Calibri" panose="020F0502020204030204" pitchFamily="34" charset="0"/>
              </a:defRPr>
            </a:lvl2pPr>
            <a:lvl3pPr marL="1143000" indent="-228600" defTabSz="930275">
              <a:defRPr>
                <a:solidFill>
                  <a:schemeClr val="tx1"/>
                </a:solidFill>
                <a:latin typeface="Calibri" panose="020F0502020204030204" pitchFamily="34" charset="0"/>
              </a:defRPr>
            </a:lvl3pPr>
            <a:lvl4pPr marL="1600200" indent="-228600" defTabSz="930275">
              <a:defRPr>
                <a:solidFill>
                  <a:schemeClr val="tx1"/>
                </a:solidFill>
                <a:latin typeface="Calibri" panose="020F0502020204030204" pitchFamily="34" charset="0"/>
              </a:defRPr>
            </a:lvl4pPr>
            <a:lvl5pPr marL="2057400" indent="-228600" defTabSz="930275">
              <a:defRPr>
                <a:solidFill>
                  <a:schemeClr val="tx1"/>
                </a:solidFill>
                <a:latin typeface="Calibri" panose="020F0502020204030204" pitchFamily="34" charset="0"/>
              </a:defRPr>
            </a:lvl5pPr>
            <a:lvl6pPr marL="2514600" indent="-228600" defTabSz="930275" eaLnBrk="0" fontAlgn="base" hangingPunct="0">
              <a:spcBef>
                <a:spcPct val="0"/>
              </a:spcBef>
              <a:spcAft>
                <a:spcPct val="0"/>
              </a:spcAft>
              <a:defRPr>
                <a:solidFill>
                  <a:schemeClr val="tx1"/>
                </a:solidFill>
                <a:latin typeface="Calibri" panose="020F0502020204030204" pitchFamily="34" charset="0"/>
              </a:defRPr>
            </a:lvl6pPr>
            <a:lvl7pPr marL="2971800" indent="-228600" defTabSz="930275" eaLnBrk="0" fontAlgn="base" hangingPunct="0">
              <a:spcBef>
                <a:spcPct val="0"/>
              </a:spcBef>
              <a:spcAft>
                <a:spcPct val="0"/>
              </a:spcAft>
              <a:defRPr>
                <a:solidFill>
                  <a:schemeClr val="tx1"/>
                </a:solidFill>
                <a:latin typeface="Calibri" panose="020F0502020204030204" pitchFamily="34" charset="0"/>
              </a:defRPr>
            </a:lvl7pPr>
            <a:lvl8pPr marL="3429000" indent="-228600" defTabSz="930275" eaLnBrk="0" fontAlgn="base" hangingPunct="0">
              <a:spcBef>
                <a:spcPct val="0"/>
              </a:spcBef>
              <a:spcAft>
                <a:spcPct val="0"/>
              </a:spcAft>
              <a:defRPr>
                <a:solidFill>
                  <a:schemeClr val="tx1"/>
                </a:solidFill>
                <a:latin typeface="Calibri" panose="020F0502020204030204" pitchFamily="34" charset="0"/>
              </a:defRPr>
            </a:lvl8pPr>
            <a:lvl9pPr marL="3886200" indent="-228600" defTabSz="9302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B20DE4-10D3-4C1F-B649-E8FFCC588BC8}" type="slidenum">
              <a:rPr lang="en-US" altLang="en-US" sz="1200" smtClean="0">
                <a:solidFill>
                  <a:srgbClr val="000000"/>
                </a:solidFill>
              </a:rPr>
              <a:pPr fontAlgn="base">
                <a:spcBef>
                  <a:spcPct val="0"/>
                </a:spcBef>
                <a:spcAft>
                  <a:spcPct val="0"/>
                </a:spcAft>
              </a:pPr>
              <a:t>10</a:t>
            </a:fld>
            <a:endParaRPr lang="en-US" altLang="en-US" sz="1200">
              <a:solidFill>
                <a:srgbClr val="000000"/>
              </a:solidFill>
            </a:endParaRPr>
          </a:p>
        </p:txBody>
      </p:sp>
    </p:spTree>
    <p:extLst>
      <p:ext uri="{BB962C8B-B14F-4D97-AF65-F5344CB8AC3E}">
        <p14:creationId xmlns:p14="http://schemas.microsoft.com/office/powerpoint/2010/main" val="6741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11</a:t>
            </a:fld>
            <a:endParaRPr lang="en-US"/>
          </a:p>
        </p:txBody>
      </p:sp>
    </p:spTree>
    <p:extLst>
      <p:ext uri="{BB962C8B-B14F-4D97-AF65-F5344CB8AC3E}">
        <p14:creationId xmlns:p14="http://schemas.microsoft.com/office/powerpoint/2010/main" val="361712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12</a:t>
            </a:fld>
            <a:endParaRPr lang="en-US"/>
          </a:p>
        </p:txBody>
      </p:sp>
    </p:spTree>
    <p:extLst>
      <p:ext uri="{BB962C8B-B14F-4D97-AF65-F5344CB8AC3E}">
        <p14:creationId xmlns:p14="http://schemas.microsoft.com/office/powerpoint/2010/main" val="351657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B6D36-4F05-C5FC-2EA3-8A729C3AD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3C832-2605-925F-3B07-00E1C550C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EC8B4-EB6B-E789-2237-1B0C2C88CC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42B568-3F8C-C26D-632F-178622F895B4}"/>
              </a:ext>
            </a:extLst>
          </p:cNvPr>
          <p:cNvSpPr>
            <a:spLocks noGrp="1"/>
          </p:cNvSpPr>
          <p:nvPr>
            <p:ph type="sldNum" sz="quarter" idx="5"/>
          </p:nvPr>
        </p:nvSpPr>
        <p:spPr/>
        <p:txBody>
          <a:bodyPr/>
          <a:lstStyle/>
          <a:p>
            <a:pPr>
              <a:defRPr/>
            </a:pPr>
            <a:fld id="{0B479054-CC45-4476-86C6-ABBBB0239401}" type="slidenum">
              <a:rPr lang="en-US" smtClean="0"/>
              <a:pPr>
                <a:defRPr/>
              </a:pPr>
              <a:t>13</a:t>
            </a:fld>
            <a:endParaRPr lang="en-US"/>
          </a:p>
        </p:txBody>
      </p:sp>
    </p:spTree>
    <p:extLst>
      <p:ext uri="{BB962C8B-B14F-4D97-AF65-F5344CB8AC3E}">
        <p14:creationId xmlns:p14="http://schemas.microsoft.com/office/powerpoint/2010/main" val="3486348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18</a:t>
            </a:fld>
            <a:endParaRPr lang="en-US"/>
          </a:p>
        </p:txBody>
      </p:sp>
    </p:spTree>
    <p:extLst>
      <p:ext uri="{BB962C8B-B14F-4D97-AF65-F5344CB8AC3E}">
        <p14:creationId xmlns:p14="http://schemas.microsoft.com/office/powerpoint/2010/main" val="369217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E1652-4950-01E1-B96A-B536556FE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7C4AF-3A1B-8134-2613-F24219044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C6F4A-490B-3772-C391-DFE78929CE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7799D-89AB-75A1-4B5C-5771F3E359CC}"/>
              </a:ext>
            </a:extLst>
          </p:cNvPr>
          <p:cNvSpPr>
            <a:spLocks noGrp="1"/>
          </p:cNvSpPr>
          <p:nvPr>
            <p:ph type="sldNum" sz="quarter" idx="5"/>
          </p:nvPr>
        </p:nvSpPr>
        <p:spPr/>
        <p:txBody>
          <a:bodyPr/>
          <a:lstStyle/>
          <a:p>
            <a:pPr>
              <a:defRPr/>
            </a:pPr>
            <a:fld id="{0B479054-CC45-4476-86C6-ABBBB0239401}" type="slidenum">
              <a:rPr lang="en-US" smtClean="0"/>
              <a:pPr>
                <a:defRPr/>
              </a:pPr>
              <a:t>19</a:t>
            </a:fld>
            <a:endParaRPr lang="en-US"/>
          </a:p>
        </p:txBody>
      </p:sp>
    </p:spTree>
    <p:extLst>
      <p:ext uri="{BB962C8B-B14F-4D97-AF65-F5344CB8AC3E}">
        <p14:creationId xmlns:p14="http://schemas.microsoft.com/office/powerpoint/2010/main" val="207190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20</a:t>
            </a:fld>
            <a:endParaRPr lang="en-US"/>
          </a:p>
        </p:txBody>
      </p:sp>
    </p:spTree>
    <p:extLst>
      <p:ext uri="{BB962C8B-B14F-4D97-AF65-F5344CB8AC3E}">
        <p14:creationId xmlns:p14="http://schemas.microsoft.com/office/powerpoint/2010/main" val="36921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21</a:t>
            </a:fld>
            <a:endParaRPr lang="en-US"/>
          </a:p>
        </p:txBody>
      </p:sp>
    </p:spTree>
    <p:extLst>
      <p:ext uri="{BB962C8B-B14F-4D97-AF65-F5344CB8AC3E}">
        <p14:creationId xmlns:p14="http://schemas.microsoft.com/office/powerpoint/2010/main" val="56856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22</a:t>
            </a:fld>
            <a:endParaRPr lang="en-US"/>
          </a:p>
        </p:txBody>
      </p:sp>
    </p:spTree>
    <p:extLst>
      <p:ext uri="{BB962C8B-B14F-4D97-AF65-F5344CB8AC3E}">
        <p14:creationId xmlns:p14="http://schemas.microsoft.com/office/powerpoint/2010/main" val="2800285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23</a:t>
            </a:fld>
            <a:endParaRPr lang="en-US"/>
          </a:p>
        </p:txBody>
      </p:sp>
    </p:spTree>
    <p:extLst>
      <p:ext uri="{BB962C8B-B14F-4D97-AF65-F5344CB8AC3E}">
        <p14:creationId xmlns:p14="http://schemas.microsoft.com/office/powerpoint/2010/main" val="270817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2</a:t>
            </a:fld>
            <a:endParaRPr lang="en-US"/>
          </a:p>
        </p:txBody>
      </p:sp>
    </p:spTree>
    <p:extLst>
      <p:ext uri="{BB962C8B-B14F-4D97-AF65-F5344CB8AC3E}">
        <p14:creationId xmlns:p14="http://schemas.microsoft.com/office/powerpoint/2010/main" val="340899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24</a:t>
            </a:fld>
            <a:endParaRPr lang="en-US"/>
          </a:p>
        </p:txBody>
      </p:sp>
    </p:spTree>
    <p:extLst>
      <p:ext uri="{BB962C8B-B14F-4D97-AF65-F5344CB8AC3E}">
        <p14:creationId xmlns:p14="http://schemas.microsoft.com/office/powerpoint/2010/main" val="135920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3</a:t>
            </a:fld>
            <a:endParaRPr lang="en-US"/>
          </a:p>
        </p:txBody>
      </p:sp>
    </p:spTree>
    <p:extLst>
      <p:ext uri="{BB962C8B-B14F-4D97-AF65-F5344CB8AC3E}">
        <p14:creationId xmlns:p14="http://schemas.microsoft.com/office/powerpoint/2010/main" val="267454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3" tIns="48327" rIns="96653" bIns="48327"/>
          <a:lstStyle/>
          <a:p>
            <a:pPr marL="0" marR="0" lvl="0" indent="0" algn="l" defTabSz="914400" rtl="0" eaLnBrk="1" fontAlgn="auto" latinLnBrk="0" hangingPunct="0">
              <a:lnSpc>
                <a:spcPct val="100000"/>
              </a:lnSpc>
              <a:spcBef>
                <a:spcPts val="0"/>
              </a:spcBef>
              <a:spcAft>
                <a:spcPts val="0"/>
              </a:spcAft>
              <a:buClrTx/>
              <a:buSzTx/>
              <a:buFontTx/>
              <a:buNone/>
              <a:tabLst/>
              <a:defRPr/>
            </a:pPr>
            <a:fld id="{61089E94-532B-494D-AD7A-712B16D9F5AA}" type="slidenum">
              <a:rPr kumimoji="0" lang="en-US" sz="1800" b="0" i="0" u="none" strike="noStrike" kern="0" cap="none" spc="0" normalizeH="0" baseline="0" noProof="0" smtClean="0">
                <a:ln>
                  <a:noFill/>
                </a:ln>
                <a:solidFill>
                  <a:srgbClr val="6C1035"/>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rgbClr val="6C1035"/>
              </a:solidFill>
              <a:effectLst/>
              <a:uLnTx/>
              <a:uFillTx/>
              <a:latin typeface="Calibri"/>
              <a:cs typeface="Calibri"/>
              <a:sym typeface="Calibri"/>
            </a:endParaRPr>
          </a:p>
        </p:txBody>
      </p:sp>
    </p:spTree>
    <p:extLst>
      <p:ext uri="{BB962C8B-B14F-4D97-AF65-F5344CB8AC3E}">
        <p14:creationId xmlns:p14="http://schemas.microsoft.com/office/powerpoint/2010/main" val="420463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3" tIns="48327" rIns="96653" bIns="48327"/>
          <a:lstStyle/>
          <a:p>
            <a:pPr marL="0" marR="0" lvl="0" indent="0" algn="l" defTabSz="914400" rtl="0" eaLnBrk="1" fontAlgn="auto" latinLnBrk="0" hangingPunct="0">
              <a:lnSpc>
                <a:spcPct val="100000"/>
              </a:lnSpc>
              <a:spcBef>
                <a:spcPts val="0"/>
              </a:spcBef>
              <a:spcAft>
                <a:spcPts val="0"/>
              </a:spcAft>
              <a:buClrTx/>
              <a:buSzTx/>
              <a:buFontTx/>
              <a:buNone/>
              <a:tabLst/>
              <a:defRPr/>
            </a:pPr>
            <a:fld id="{61089E94-532B-494D-AD7A-712B16D9F5AA}" type="slidenum">
              <a:rPr kumimoji="0" lang="en-US" sz="1800" b="0" i="0" u="none" strike="noStrike" kern="0" cap="none" spc="0" normalizeH="0" baseline="0" noProof="0" smtClean="0">
                <a:ln>
                  <a:noFill/>
                </a:ln>
                <a:solidFill>
                  <a:srgbClr val="6C1035"/>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rgbClr val="6C1035"/>
              </a:solidFill>
              <a:effectLst/>
              <a:uLnTx/>
              <a:uFillTx/>
              <a:latin typeface="Calibri"/>
              <a:cs typeface="Calibri"/>
              <a:sym typeface="Calibri"/>
            </a:endParaRPr>
          </a:p>
        </p:txBody>
      </p:sp>
    </p:spTree>
    <p:extLst>
      <p:ext uri="{BB962C8B-B14F-4D97-AF65-F5344CB8AC3E}">
        <p14:creationId xmlns:p14="http://schemas.microsoft.com/office/powerpoint/2010/main" val="207877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6</a:t>
            </a:fld>
            <a:endParaRPr lang="en-US"/>
          </a:p>
        </p:txBody>
      </p:sp>
    </p:spTree>
    <p:extLst>
      <p:ext uri="{BB962C8B-B14F-4D97-AF65-F5344CB8AC3E}">
        <p14:creationId xmlns:p14="http://schemas.microsoft.com/office/powerpoint/2010/main" val="15348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7</a:t>
            </a:fld>
            <a:endParaRPr lang="en-US"/>
          </a:p>
        </p:txBody>
      </p:sp>
    </p:spTree>
    <p:extLst>
      <p:ext uri="{BB962C8B-B14F-4D97-AF65-F5344CB8AC3E}">
        <p14:creationId xmlns:p14="http://schemas.microsoft.com/office/powerpoint/2010/main" val="52736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8</a:t>
            </a:fld>
            <a:endParaRPr lang="en-US"/>
          </a:p>
        </p:txBody>
      </p:sp>
    </p:spTree>
    <p:extLst>
      <p:ext uri="{BB962C8B-B14F-4D97-AF65-F5344CB8AC3E}">
        <p14:creationId xmlns:p14="http://schemas.microsoft.com/office/powerpoint/2010/main" val="419058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9</a:t>
            </a:fld>
            <a:endParaRPr lang="en-US"/>
          </a:p>
        </p:txBody>
      </p:sp>
    </p:spTree>
    <p:extLst>
      <p:ext uri="{BB962C8B-B14F-4D97-AF65-F5344CB8AC3E}">
        <p14:creationId xmlns:p14="http://schemas.microsoft.com/office/powerpoint/2010/main" val="224789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F75864C-685A-4926-8949-B273A99DCDE0}" type="datetimeFigureOut">
              <a:rPr lang="en-US"/>
              <a:pPr>
                <a:defRPr/>
              </a:pPr>
              <a:t>2/13/2024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C8C050-175F-44F2-990E-A0CD0F349344}" type="slidenum">
              <a:rPr lang="en-US"/>
              <a:pPr>
                <a:defRPr/>
              </a:pPr>
              <a:t>‹#›</a:t>
            </a:fld>
            <a:endParaRPr lang="en-US"/>
          </a:p>
        </p:txBody>
      </p:sp>
    </p:spTree>
    <p:extLst>
      <p:ext uri="{BB962C8B-B14F-4D97-AF65-F5344CB8AC3E}">
        <p14:creationId xmlns:p14="http://schemas.microsoft.com/office/powerpoint/2010/main" val="260035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34289" rIns="3428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3" y="1512227"/>
            <a:ext cx="3714751" cy="642938"/>
          </a:xfrm>
          <a:prstGeom prst="rect">
            <a:avLst/>
          </a:prstGeom>
        </p:spPr>
        <p:txBody>
          <a:bodyPr>
            <a:noAutofit/>
          </a:bodyPr>
          <a:lstStyle>
            <a:lvl1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3" y="2155165"/>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2" name="Title 1"/>
          <p:cNvSpPr/>
          <p:nvPr userDrawn="1"/>
        </p:nvSpPr>
        <p:spPr>
          <a:xfrm>
            <a:off x="9960869" y="6340216"/>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17"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27524796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34289" rIns="3428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3" y="1512227"/>
            <a:ext cx="3714751" cy="642938"/>
          </a:xfrm>
          <a:prstGeom prst="rect">
            <a:avLst/>
          </a:prstGeom>
        </p:spPr>
        <p:txBody>
          <a:bodyPr>
            <a:noAutofit/>
          </a:bodyPr>
          <a:lstStyle>
            <a:lvl1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3" y="2155165"/>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2" name="Title 1"/>
          <p:cNvSpPr/>
          <p:nvPr userDrawn="1"/>
        </p:nvSpPr>
        <p:spPr>
          <a:xfrm>
            <a:off x="9960869" y="6340216"/>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17"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85311332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rb + text with picture">
    <p:spTree>
      <p:nvGrpSpPr>
        <p:cNvPr id="1" name=""/>
        <p:cNvGrpSpPr/>
        <p:nvPr/>
      </p:nvGrpSpPr>
      <p:grpSpPr>
        <a:xfrm>
          <a:off x="0" y="0"/>
          <a:ext cx="0" cy="0"/>
          <a:chOff x="0" y="0"/>
          <a:chExt cx="0" cy="0"/>
        </a:xfrm>
      </p:grpSpPr>
      <p:sp>
        <p:nvSpPr>
          <p:cNvPr id="25" name="Picture Placeholder 30"/>
          <p:cNvSpPr>
            <a:spLocks noGrp="1"/>
          </p:cNvSpPr>
          <p:nvPr>
            <p:ph type="pic" sz="quarter" idx="10" hasCustomPrompt="1"/>
          </p:nvPr>
        </p:nvSpPr>
        <p:spPr>
          <a:xfrm>
            <a:off x="0" y="0"/>
            <a:ext cx="12192000" cy="6858000"/>
          </a:xfrm>
          <a:prstGeom prst="rect">
            <a:avLst/>
          </a:prstGeom>
        </p:spPr>
        <p:txBody>
          <a:bodyPr/>
          <a:lstStyle>
            <a:lvl1pPr>
              <a:defRPr/>
            </a:lvl1pPr>
          </a:lstStyle>
          <a:p>
            <a:r>
              <a:rPr lang="en-US" dirty="0"/>
              <a:t>Drag photo or click icon to add picture</a:t>
            </a:r>
          </a:p>
          <a:p>
            <a:pPr marL="171450" marR="0" lvl="0" indent="-171450" algn="l" defTabSz="685800" rtl="0" eaLnBrk="1" fontAlgn="auto" latinLnBrk="0" hangingPunct="1">
              <a:lnSpc>
                <a:spcPct val="90000"/>
              </a:lnSpc>
              <a:spcBef>
                <a:spcPts val="750"/>
              </a:spcBef>
              <a:spcAft>
                <a:spcPts val="0"/>
              </a:spcAft>
              <a:buClrTx/>
              <a:buSzPct val="100000"/>
              <a:buFont typeface="Arial"/>
              <a:buNone/>
              <a:tabLst/>
              <a:defRPr/>
            </a:pPr>
            <a:endParaRPr lang="en-US" dirty="0"/>
          </a:p>
        </p:txBody>
      </p:sp>
      <p:sp>
        <p:nvSpPr>
          <p:cNvPr id="26" name="Rectangle 25"/>
          <p:cNvSpPr/>
          <p:nvPr userDrawn="1"/>
        </p:nvSpPr>
        <p:spPr>
          <a:xfrm>
            <a:off x="2180147" y="1619336"/>
            <a:ext cx="10059871" cy="3619328"/>
          </a:xfrm>
          <a:prstGeom prst="rect">
            <a:avLst/>
          </a:prstGeom>
          <a:solidFill>
            <a:schemeClr val="accent5">
              <a:hueOff val="-15428571"/>
              <a:satOff val="-30434"/>
              <a:lumOff val="9019"/>
            </a:schemeClr>
          </a:solidFill>
          <a:ln w="12700">
            <a:miter lim="400000"/>
          </a:ln>
        </p:spPr>
        <p:txBody>
          <a:bodyPr lIns="34289" rIns="34289" anchor="ctr"/>
          <a:lstStyle/>
          <a:p>
            <a:pPr algn="ctr">
              <a:defRPr>
                <a:solidFill>
                  <a:schemeClr val="accent2"/>
                </a:solidFill>
              </a:defRPr>
            </a:pPr>
            <a:endParaRPr/>
          </a:p>
        </p:txBody>
      </p:sp>
      <p:sp>
        <p:nvSpPr>
          <p:cNvPr id="27" name="Title 1"/>
          <p:cNvSpPr/>
          <p:nvPr userDrawn="1"/>
        </p:nvSpPr>
        <p:spPr>
          <a:xfrm>
            <a:off x="2529226" y="2096965"/>
            <a:ext cx="557895" cy="5078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r>
              <a:rPr sz="3000"/>
              <a:t>01</a:t>
            </a:r>
          </a:p>
        </p:txBody>
      </p:sp>
      <p:sp>
        <p:nvSpPr>
          <p:cNvPr id="28" name="Straight Connector 16"/>
          <p:cNvSpPr/>
          <p:nvPr userDrawn="1"/>
        </p:nvSpPr>
        <p:spPr>
          <a:xfrm flipH="1">
            <a:off x="1963361" y="-936048"/>
            <a:ext cx="1" cy="7902489"/>
          </a:xfrm>
          <a:prstGeom prst="line">
            <a:avLst/>
          </a:prstGeom>
          <a:ln>
            <a:solidFill>
              <a:schemeClr val="accent5"/>
            </a:solidFill>
            <a:prstDash val="dash"/>
            <a:miter/>
          </a:ln>
        </p:spPr>
        <p:txBody>
          <a:bodyPr lIns="34289" rIns="34289"/>
          <a:lstStyle/>
          <a:p>
            <a:endParaRPr/>
          </a:p>
        </p:txBody>
      </p:sp>
      <p:sp>
        <p:nvSpPr>
          <p:cNvPr id="29" name="Straight Connector 19"/>
          <p:cNvSpPr/>
          <p:nvPr userDrawn="1"/>
        </p:nvSpPr>
        <p:spPr>
          <a:xfrm>
            <a:off x="-750840" y="1391505"/>
            <a:ext cx="13693680" cy="49015"/>
          </a:xfrm>
          <a:prstGeom prst="line">
            <a:avLst/>
          </a:prstGeom>
          <a:ln>
            <a:solidFill>
              <a:schemeClr val="accent5"/>
            </a:solidFill>
            <a:prstDash val="dash"/>
            <a:miter/>
          </a:ln>
        </p:spPr>
        <p:txBody>
          <a:bodyPr lIns="34289" rIns="34289"/>
          <a:lstStyle/>
          <a:p>
            <a:endParaRPr/>
          </a:p>
        </p:txBody>
      </p:sp>
      <p:sp>
        <p:nvSpPr>
          <p:cNvPr id="30" name="TextBox 5"/>
          <p:cNvSpPr/>
          <p:nvPr userDrawn="1"/>
        </p:nvSpPr>
        <p:spPr>
          <a:xfrm>
            <a:off x="3352962" y="2604794"/>
            <a:ext cx="2967767" cy="956096"/>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nSpc>
                <a:spcPts val="2250"/>
              </a:lnSpc>
              <a:defRPr sz="2400" spc="342">
                <a:solidFill>
                  <a:srgbClr val="83003F"/>
                </a:solidFill>
                <a:latin typeface="Acherus Grotesque Regular"/>
                <a:ea typeface="Acherus Grotesque Regular"/>
                <a:cs typeface="Acherus Grotesque Regular"/>
                <a:sym typeface="Acherus Grotesque"/>
              </a:defRPr>
            </a:pPr>
            <a:r>
              <a:rPr sz="1500" dirty="0"/>
              <a:t>A LITTLE </a:t>
            </a:r>
            <a:br>
              <a:rPr sz="1500" dirty="0"/>
            </a:br>
            <a:r>
              <a:rPr sz="1500" dirty="0"/>
              <a:t>BLURB OF INFO </a:t>
            </a:r>
            <a:r>
              <a:rPr lang="en-US" sz="1500" dirty="0"/>
              <a:t>CAN</a:t>
            </a:r>
            <a:r>
              <a:rPr sz="1500" dirty="0"/>
              <a:t> SIT IN THIS SPACE.</a:t>
            </a:r>
          </a:p>
        </p:txBody>
      </p:sp>
      <p:sp>
        <p:nvSpPr>
          <p:cNvPr id="31" name="TextBox 20"/>
          <p:cNvSpPr/>
          <p:nvPr userDrawn="1"/>
        </p:nvSpPr>
        <p:spPr>
          <a:xfrm>
            <a:off x="7122901" y="2864155"/>
            <a:ext cx="4211147" cy="129779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defRPr sz="1400">
                <a:solidFill>
                  <a:srgbClr val="585C5E"/>
                </a:solidFill>
                <a:latin typeface="Crimson Text Roman"/>
                <a:ea typeface="Crimson Text Roman"/>
                <a:cs typeface="Crimson Text Roman"/>
                <a:sym typeface="Crimson Text Roman"/>
              </a:defRPr>
            </a:lvl1pPr>
          </a:lstStyle>
          <a:p>
            <a:pPr marL="214313" indent="-214313">
              <a:lnSpc>
                <a:spcPts val="1350"/>
              </a:lnSpc>
              <a:spcAft>
                <a:spcPts val="525"/>
              </a:spcAft>
              <a:buClr>
                <a:schemeClr val="accent2"/>
              </a:buClr>
              <a:buSzPct val="70000"/>
              <a:buFont typeface="Wingdings" charset="2"/>
              <a:buChar char="§"/>
            </a:pPr>
            <a:r>
              <a:rPr lang="en-US" sz="900" dirty="0" err="1"/>
              <a:t>Lorem</a:t>
            </a:r>
            <a:r>
              <a:rPr lang="en-US" sz="900" dirty="0"/>
              <a:t> </a:t>
            </a:r>
            <a:r>
              <a:rPr lang="en-US" sz="900" dirty="0" err="1"/>
              <a:t>ipsum</a:t>
            </a:r>
            <a:r>
              <a:rPr lang="en-US" sz="900" dirty="0"/>
              <a:t>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a:t>
            </a:r>
            <a:r>
              <a:rPr lang="en-US" sz="900" dirty="0" err="1"/>
              <a:t>sed</a:t>
            </a:r>
            <a:r>
              <a:rPr lang="en-US" sz="900" dirty="0"/>
              <a:t> </a:t>
            </a:r>
            <a:r>
              <a:rPr lang="en-US" sz="900" dirty="0" err="1"/>
              <a:t>diam</a:t>
            </a:r>
            <a:r>
              <a:rPr lang="en-US" sz="900" dirty="0"/>
              <a:t> </a:t>
            </a:r>
            <a:r>
              <a:rPr lang="en-US" sz="900" dirty="0" err="1"/>
              <a:t>nonummy</a:t>
            </a:r>
            <a:r>
              <a:rPr lang="en-US" sz="900" dirty="0"/>
              <a:t> </a:t>
            </a:r>
            <a:r>
              <a:rPr lang="en-US" sz="900" dirty="0" err="1"/>
              <a:t>nibh</a:t>
            </a:r>
            <a:r>
              <a:rPr lang="en-US" sz="900" dirty="0"/>
              <a:t> </a:t>
            </a:r>
            <a:r>
              <a:rPr lang="en-US" sz="900" dirty="0" err="1"/>
              <a:t>euismod</a:t>
            </a:r>
            <a:r>
              <a:rPr lang="en-US" sz="900" dirty="0"/>
              <a:t> </a:t>
            </a:r>
            <a:r>
              <a:rPr lang="en-US" sz="900" dirty="0" err="1"/>
              <a:t>tincidunt</a:t>
            </a:r>
            <a:r>
              <a:rPr lang="en-US" sz="900" dirty="0"/>
              <a:t> </a:t>
            </a:r>
            <a:r>
              <a:rPr lang="en-US" sz="900" dirty="0" err="1"/>
              <a:t>ut</a:t>
            </a:r>
            <a:r>
              <a:rPr lang="en-US" sz="900" dirty="0"/>
              <a:t> </a:t>
            </a:r>
            <a:r>
              <a:rPr lang="en-US" sz="900" dirty="0" err="1"/>
              <a:t>laoreet</a:t>
            </a:r>
            <a:endParaRPr lang="en-US" sz="900" dirty="0"/>
          </a:p>
          <a:p>
            <a:pPr marL="214313" indent="-214313">
              <a:lnSpc>
                <a:spcPts val="1350"/>
              </a:lnSpc>
              <a:spcAft>
                <a:spcPts val="525"/>
              </a:spcAft>
              <a:buClr>
                <a:schemeClr val="accent2"/>
              </a:buClr>
              <a:buSzPct val="70000"/>
              <a:buFont typeface="Wingdings" charset="2"/>
              <a:buChar char="§"/>
            </a:pPr>
            <a:r>
              <a:rPr lang="en-US" sz="900" dirty="0" err="1"/>
              <a:t>Lorem</a:t>
            </a:r>
            <a:r>
              <a:rPr lang="en-US" sz="900" dirty="0"/>
              <a:t> </a:t>
            </a:r>
            <a:r>
              <a:rPr lang="en-US" sz="900" dirty="0" err="1"/>
              <a:t>ipsum</a:t>
            </a:r>
            <a:r>
              <a:rPr lang="en-US" sz="900" dirty="0"/>
              <a:t>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a:t>
            </a:r>
            <a:r>
              <a:rPr lang="en-US" sz="900" dirty="0" err="1"/>
              <a:t>sed</a:t>
            </a:r>
            <a:r>
              <a:rPr lang="en-US" sz="900" dirty="0"/>
              <a:t> </a:t>
            </a:r>
            <a:r>
              <a:rPr lang="en-US" sz="900" dirty="0" err="1"/>
              <a:t>diam</a:t>
            </a:r>
            <a:r>
              <a:rPr lang="en-US" sz="900" dirty="0"/>
              <a:t> </a:t>
            </a:r>
            <a:r>
              <a:rPr lang="en-US" sz="900" dirty="0" err="1"/>
              <a:t>nonummy</a:t>
            </a:r>
            <a:r>
              <a:rPr lang="en-US" sz="900" dirty="0"/>
              <a:t> </a:t>
            </a:r>
            <a:r>
              <a:rPr lang="en-US" sz="900" dirty="0" err="1"/>
              <a:t>nibh</a:t>
            </a:r>
            <a:r>
              <a:rPr lang="en-US" sz="900" dirty="0"/>
              <a:t> </a:t>
            </a:r>
            <a:r>
              <a:rPr lang="en-US" sz="900" dirty="0" err="1"/>
              <a:t>euismod</a:t>
            </a:r>
            <a:r>
              <a:rPr lang="en-US" sz="900" dirty="0"/>
              <a:t> </a:t>
            </a:r>
            <a:r>
              <a:rPr lang="en-US" sz="900" dirty="0" err="1"/>
              <a:t>tincidunt</a:t>
            </a:r>
            <a:r>
              <a:rPr lang="en-US" sz="900" dirty="0"/>
              <a:t> </a:t>
            </a:r>
            <a:r>
              <a:rPr lang="en-US" sz="900" dirty="0" err="1"/>
              <a:t>ut</a:t>
            </a:r>
            <a:r>
              <a:rPr lang="en-US" sz="900" dirty="0"/>
              <a:t> </a:t>
            </a:r>
            <a:r>
              <a:rPr lang="en-US" sz="900" dirty="0" err="1"/>
              <a:t>laoreet</a:t>
            </a:r>
            <a:endParaRPr lang="en-US" sz="900" dirty="0"/>
          </a:p>
          <a:p>
            <a:pPr marL="214313" indent="-214313">
              <a:lnSpc>
                <a:spcPts val="1350"/>
              </a:lnSpc>
              <a:spcAft>
                <a:spcPts val="525"/>
              </a:spcAft>
              <a:buClr>
                <a:schemeClr val="accent2"/>
              </a:buClr>
              <a:buSzPct val="70000"/>
              <a:buFont typeface="Wingdings" charset="2"/>
              <a:buChar char="§"/>
            </a:pPr>
            <a:r>
              <a:rPr lang="en-US" sz="900" dirty="0" err="1"/>
              <a:t>Lorem</a:t>
            </a:r>
            <a:r>
              <a:rPr lang="en-US" sz="900" dirty="0"/>
              <a:t> </a:t>
            </a:r>
            <a:r>
              <a:rPr lang="en-US" sz="900" dirty="0" err="1"/>
              <a:t>ipsum</a:t>
            </a:r>
            <a:r>
              <a:rPr lang="en-US" sz="900" dirty="0"/>
              <a:t>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a:t>
            </a:r>
            <a:r>
              <a:rPr lang="en-US" sz="900" dirty="0" err="1"/>
              <a:t>sed</a:t>
            </a:r>
            <a:r>
              <a:rPr lang="en-US" sz="900" dirty="0"/>
              <a:t> </a:t>
            </a:r>
            <a:r>
              <a:rPr lang="en-US" sz="900" dirty="0" err="1"/>
              <a:t>diam</a:t>
            </a:r>
            <a:r>
              <a:rPr lang="en-US" sz="900" dirty="0"/>
              <a:t> </a:t>
            </a:r>
            <a:r>
              <a:rPr lang="en-US" sz="900" dirty="0" err="1"/>
              <a:t>nonummy</a:t>
            </a:r>
            <a:r>
              <a:rPr lang="en-US" sz="900" dirty="0"/>
              <a:t> </a:t>
            </a:r>
            <a:r>
              <a:rPr lang="en-US" sz="900" dirty="0" err="1"/>
              <a:t>nibh</a:t>
            </a:r>
            <a:r>
              <a:rPr lang="en-US" sz="900" dirty="0"/>
              <a:t> </a:t>
            </a:r>
            <a:r>
              <a:rPr lang="en-US" sz="900" dirty="0" err="1"/>
              <a:t>euismod</a:t>
            </a:r>
            <a:r>
              <a:rPr lang="en-US" sz="900" dirty="0"/>
              <a:t> </a:t>
            </a:r>
            <a:r>
              <a:rPr lang="en-US" sz="900" dirty="0" err="1"/>
              <a:t>tincidunt</a:t>
            </a:r>
            <a:r>
              <a:rPr lang="en-US" sz="900" dirty="0"/>
              <a:t> </a:t>
            </a:r>
            <a:r>
              <a:rPr lang="en-US" sz="900" dirty="0" err="1"/>
              <a:t>ut</a:t>
            </a:r>
            <a:r>
              <a:rPr lang="en-US" sz="900" dirty="0"/>
              <a:t> </a:t>
            </a:r>
            <a:r>
              <a:rPr lang="en-US" sz="900" dirty="0" err="1"/>
              <a:t>laoreet</a:t>
            </a:r>
            <a:endParaRPr lang="en-US" sz="900" dirty="0"/>
          </a:p>
        </p:txBody>
      </p:sp>
      <p:sp>
        <p:nvSpPr>
          <p:cNvPr id="32" name="Straight Connector 55"/>
          <p:cNvSpPr/>
          <p:nvPr userDrawn="1"/>
        </p:nvSpPr>
        <p:spPr>
          <a:xfrm>
            <a:off x="6757098" y="2341842"/>
            <a:ext cx="1" cy="2345885"/>
          </a:xfrm>
          <a:prstGeom prst="line">
            <a:avLst/>
          </a:prstGeom>
          <a:ln>
            <a:solidFill>
              <a:schemeClr val="accent3"/>
            </a:solidFill>
            <a:prstDash val="dash"/>
            <a:miter/>
          </a:ln>
        </p:spPr>
        <p:txBody>
          <a:bodyPr lIns="34289" rIns="34289"/>
          <a:lstStyle/>
          <a:p>
            <a:endParaRPr/>
          </a:p>
        </p:txBody>
      </p:sp>
      <p:sp>
        <p:nvSpPr>
          <p:cNvPr id="33" name="Straight Connector 19"/>
          <p:cNvSpPr/>
          <p:nvPr userDrawn="1"/>
        </p:nvSpPr>
        <p:spPr>
          <a:xfrm>
            <a:off x="-89742" y="5417488"/>
            <a:ext cx="13693681" cy="49015"/>
          </a:xfrm>
          <a:prstGeom prst="line">
            <a:avLst/>
          </a:prstGeom>
          <a:ln>
            <a:solidFill>
              <a:schemeClr val="accent5"/>
            </a:solidFill>
            <a:prstDash val="dash"/>
            <a:miter/>
          </a:ln>
        </p:spPr>
        <p:txBody>
          <a:bodyPr lIns="34289" rIns="34289"/>
          <a:lstStyle/>
          <a:p>
            <a:endParaRPr/>
          </a:p>
        </p:txBody>
      </p:sp>
      <p:pic>
        <p:nvPicPr>
          <p:cNvPr id="34" name="pasted-image.pdf" descr="pasted-image.pdf"/>
          <p:cNvPicPr>
            <a:picLocks noChangeAspect="1"/>
          </p:cNvPicPr>
          <p:nvPr userDrawn="1"/>
        </p:nvPicPr>
        <p:blipFill>
          <a:blip r:embed="rId2"/>
          <a:stretch>
            <a:fillRect/>
          </a:stretch>
        </p:blipFill>
        <p:spPr>
          <a:xfrm>
            <a:off x="3208127" y="2571534"/>
            <a:ext cx="129628" cy="129629"/>
          </a:xfrm>
          <a:prstGeom prst="rect">
            <a:avLst/>
          </a:prstGeom>
          <a:ln w="12700">
            <a:miter lim="400000"/>
          </a:ln>
        </p:spPr>
      </p:pic>
    </p:spTree>
    <p:extLst>
      <p:ext uri="{BB962C8B-B14F-4D97-AF65-F5344CB8AC3E}">
        <p14:creationId xmlns:p14="http://schemas.microsoft.com/office/powerpoint/2010/main" val="20668343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ight side text">
    <p:spTree>
      <p:nvGrpSpPr>
        <p:cNvPr id="1" name=""/>
        <p:cNvGrpSpPr/>
        <p:nvPr/>
      </p:nvGrpSpPr>
      <p:grpSpPr>
        <a:xfrm>
          <a:off x="0" y="0"/>
          <a:ext cx="0" cy="0"/>
          <a:chOff x="0" y="0"/>
          <a:chExt cx="0" cy="0"/>
        </a:xfrm>
      </p:grpSpPr>
      <p:sp>
        <p:nvSpPr>
          <p:cNvPr id="15" name="Picture Placeholder 5"/>
          <p:cNvSpPr>
            <a:spLocks noGrp="1"/>
          </p:cNvSpPr>
          <p:nvPr userDrawn="1"/>
        </p:nvSpPr>
        <p:spPr>
          <a:xfrm>
            <a:off x="-15608" y="-643262"/>
            <a:ext cx="12223215" cy="8144524"/>
          </a:xfrm>
          <a:prstGeom prst="rect">
            <a:avLst/>
          </a:prstGeom>
          <a:ln w="12700">
            <a:miter lim="400000"/>
          </a:ln>
          <a:extLst>
            <a:ext uri="{C572A759-6A51-4108-AA02-DFA0A04FC94B}">
              <ma14:wrappingTextBoxFlag xmlns="" xmlns:ma14="http://schemas.microsoft.com/office/mac/drawingml/2011/main" val="1"/>
            </a:ext>
          </a:extLst>
        </p:spPr>
        <p:txBody>
          <a:bodyPr lIns="34289" rIns="34289">
            <a:normAutofit/>
          </a:bodyPr>
          <a:lstStyle/>
          <a:p>
            <a:endParaRPr lang="en-US"/>
          </a:p>
        </p:txBody>
      </p:sp>
      <p:sp>
        <p:nvSpPr>
          <p:cNvPr id="16"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9" name="Title 1"/>
          <p:cNvSpPr/>
          <p:nvPr userDrawn="1"/>
        </p:nvSpPr>
        <p:spPr>
          <a:xfrm>
            <a:off x="9960869" y="6357150"/>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25" name="Title 1"/>
          <p:cNvSpPr/>
          <p:nvPr userDrawn="1"/>
        </p:nvSpPr>
        <p:spPr>
          <a:xfrm>
            <a:off x="9960869" y="6357150"/>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26"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27"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175586344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text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14"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6" y="6290788"/>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17" name="Content Placeholder 51"/>
          <p:cNvSpPr>
            <a:spLocks noGrp="1"/>
          </p:cNvSpPr>
          <p:nvPr>
            <p:ph sz="quarter" idx="12"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6906248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16" name="Title 1"/>
          <p:cNvSpPr/>
          <p:nvPr userDrawn="1"/>
        </p:nvSpPr>
        <p:spPr>
          <a:xfrm>
            <a:off x="842026" y="6290788"/>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17" name="Content Placeholder 51"/>
          <p:cNvSpPr>
            <a:spLocks noGrp="1"/>
          </p:cNvSpPr>
          <p:nvPr>
            <p:ph sz="quarter" idx="12"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8005275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text with 4 photos">
    <p:spTree>
      <p:nvGrpSpPr>
        <p:cNvPr id="1" name=""/>
        <p:cNvGrpSpPr/>
        <p:nvPr/>
      </p:nvGrpSpPr>
      <p:grpSpPr>
        <a:xfrm>
          <a:off x="0" y="0"/>
          <a:ext cx="0" cy="0"/>
          <a:chOff x="0" y="0"/>
          <a:chExt cx="0" cy="0"/>
        </a:xfrm>
      </p:grpSpPr>
      <p:sp>
        <p:nvSpPr>
          <p:cNvPr id="15" name="Picture Placeholder 5"/>
          <p:cNvSpPr>
            <a:spLocks noGrp="1"/>
          </p:cNvSpPr>
          <p:nvPr userDrawn="1"/>
        </p:nvSpPr>
        <p:spPr>
          <a:xfrm>
            <a:off x="-15608" y="-643262"/>
            <a:ext cx="12223215" cy="8144524"/>
          </a:xfrm>
          <a:prstGeom prst="rect">
            <a:avLst/>
          </a:prstGeom>
          <a:ln w="12700">
            <a:miter lim="400000"/>
          </a:ln>
          <a:extLst>
            <a:ext uri="{C572A759-6A51-4108-AA02-DFA0A04FC94B}">
              <ma14:wrappingTextBoxFlag xmlns="" xmlns:ma14="http://schemas.microsoft.com/office/mac/drawingml/2011/main" val="1"/>
            </a:ext>
          </a:extLst>
        </p:spPr>
        <p:txBody>
          <a:bodyPr lIns="34289" rIns="34289">
            <a:normAutofit/>
          </a:bodyPr>
          <a:lstStyle/>
          <a:p>
            <a:endParaRPr lang="en-US"/>
          </a:p>
        </p:txBody>
      </p:sp>
      <p:sp>
        <p:nvSpPr>
          <p:cNvPr id="16" name="Content Placeholder 15"/>
          <p:cNvSpPr>
            <a:spLocks noGrp="1"/>
          </p:cNvSpPr>
          <p:nvPr>
            <p:ph sz="quarter" idx="10" hasCustomPrompt="1"/>
          </p:nvPr>
        </p:nvSpPr>
        <p:spPr>
          <a:xfrm>
            <a:off x="8115604" y="1481459"/>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9" name="pasted-image.pdf" descr="pasted-image.pdf"/>
          <p:cNvPicPr>
            <a:picLocks noChangeAspect="1"/>
          </p:cNvPicPr>
          <p:nvPr userDrawn="1"/>
        </p:nvPicPr>
        <p:blipFill>
          <a:blip r:embed="rId2"/>
          <a:stretch>
            <a:fillRect/>
          </a:stretch>
        </p:blipFill>
        <p:spPr>
          <a:xfrm>
            <a:off x="703583" y="1315719"/>
            <a:ext cx="248047" cy="248048"/>
          </a:xfrm>
          <a:prstGeom prst="rect">
            <a:avLst/>
          </a:prstGeom>
          <a:ln w="12700">
            <a:miter lim="400000"/>
          </a:ln>
        </p:spPr>
      </p:pic>
      <p:pic>
        <p:nvPicPr>
          <p:cNvPr id="13" name="pasted-image.pdf" descr="pasted-image.pdf"/>
          <p:cNvPicPr>
            <a:picLocks noChangeAspect="1"/>
          </p:cNvPicPr>
          <p:nvPr userDrawn="1"/>
        </p:nvPicPr>
        <p:blipFill>
          <a:blip r:embed="rId2"/>
          <a:stretch>
            <a:fillRect/>
          </a:stretch>
        </p:blipFill>
        <p:spPr>
          <a:xfrm rot="10800000">
            <a:off x="7028180" y="5151124"/>
            <a:ext cx="248048" cy="248047"/>
          </a:xfrm>
          <a:prstGeom prst="rect">
            <a:avLst/>
          </a:prstGeom>
          <a:ln w="12700">
            <a:miter lim="400000"/>
          </a:ln>
        </p:spPr>
      </p:pic>
      <p:sp>
        <p:nvSpPr>
          <p:cNvPr id="26" name="Picture Placeholder 5"/>
          <p:cNvSpPr>
            <a:spLocks noGrp="1"/>
          </p:cNvSpPr>
          <p:nvPr userDrawn="1"/>
        </p:nvSpPr>
        <p:spPr>
          <a:xfrm>
            <a:off x="-15608" y="-643262"/>
            <a:ext cx="12223215" cy="8144524"/>
          </a:xfrm>
          <a:prstGeom prst="rect">
            <a:avLst/>
          </a:prstGeom>
          <a:ln w="12700">
            <a:miter lim="400000"/>
          </a:ln>
          <a:extLst>
            <a:ext uri="{C572A759-6A51-4108-AA02-DFA0A04FC94B}">
              <ma14:wrappingTextBoxFlag xmlns="" xmlns:ma14="http://schemas.microsoft.com/office/mac/drawingml/2011/main" val="1"/>
            </a:ext>
          </a:extLst>
        </p:spPr>
        <p:txBody>
          <a:bodyPr lIns="34289" rIns="34289">
            <a:normAutofit/>
          </a:bodyPr>
          <a:lstStyle/>
          <a:p>
            <a:endParaRPr lang="en-US"/>
          </a:p>
        </p:txBody>
      </p:sp>
      <p:sp>
        <p:nvSpPr>
          <p:cNvPr id="27" name="TextBox 26"/>
          <p:cNvSpPr txBox="1"/>
          <p:nvPr userDrawn="1"/>
        </p:nvSpPr>
        <p:spPr>
          <a:xfrm>
            <a:off x="-990600" y="1718734"/>
            <a:ext cx="693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chemeClr val="accent1"/>
              </a:solidFill>
              <a:effectLst/>
              <a:uFillTx/>
              <a:latin typeface="+mj-lt"/>
              <a:ea typeface="+mj-ea"/>
              <a:cs typeface="+mj-cs"/>
              <a:sym typeface="Calibri"/>
            </a:endParaRPr>
          </a:p>
        </p:txBody>
      </p:sp>
      <p:sp>
        <p:nvSpPr>
          <p:cNvPr id="3" name="Picture Placeholder 2"/>
          <p:cNvSpPr>
            <a:spLocks noGrp="1"/>
          </p:cNvSpPr>
          <p:nvPr>
            <p:ph type="pic" sz="quarter" idx="14" hasCustomPrompt="1"/>
          </p:nvPr>
        </p:nvSpPr>
        <p:spPr>
          <a:xfrm>
            <a:off x="950873" y="1563771"/>
            <a:ext cx="3327400" cy="2212975"/>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28" name="Picture Placeholder 2"/>
          <p:cNvSpPr>
            <a:spLocks noGrp="1"/>
          </p:cNvSpPr>
          <p:nvPr>
            <p:ph type="pic" sz="quarter" idx="15" hasCustomPrompt="1"/>
          </p:nvPr>
        </p:nvSpPr>
        <p:spPr>
          <a:xfrm>
            <a:off x="4429274" y="1757600"/>
            <a:ext cx="2251169" cy="1493600"/>
          </a:xfrm>
          <a:prstGeom prst="rect">
            <a:avLst/>
          </a:prstGeom>
        </p:spPr>
        <p:txBody>
          <a:bodyPr/>
          <a:lstStyle/>
          <a:p>
            <a:r>
              <a:rPr lang="en-US" dirty="0"/>
              <a:t>Drag photo or click icon to add picture</a:t>
            </a:r>
          </a:p>
        </p:txBody>
      </p:sp>
      <p:sp>
        <p:nvSpPr>
          <p:cNvPr id="29" name="Picture Placeholder 2"/>
          <p:cNvSpPr>
            <a:spLocks noGrp="1"/>
          </p:cNvSpPr>
          <p:nvPr>
            <p:ph type="pic" sz="quarter" idx="16" hasCustomPrompt="1"/>
          </p:nvPr>
        </p:nvSpPr>
        <p:spPr>
          <a:xfrm>
            <a:off x="580034" y="3932118"/>
            <a:ext cx="3698241" cy="1467050"/>
          </a:xfrm>
          <a:prstGeom prst="rect">
            <a:avLst/>
          </a:prstGeom>
        </p:spPr>
        <p:txBody>
          <a:bodyPr/>
          <a:lstStyle/>
          <a:p>
            <a:r>
              <a:rPr lang="en-US" dirty="0"/>
              <a:t>Drag photo or click icon to add picture</a:t>
            </a:r>
          </a:p>
        </p:txBody>
      </p:sp>
      <p:sp>
        <p:nvSpPr>
          <p:cNvPr id="30" name="Picture Placeholder 2"/>
          <p:cNvSpPr>
            <a:spLocks noGrp="1"/>
          </p:cNvSpPr>
          <p:nvPr>
            <p:ph type="pic" sz="quarter" idx="17" hasCustomPrompt="1"/>
          </p:nvPr>
        </p:nvSpPr>
        <p:spPr>
          <a:xfrm>
            <a:off x="4429272" y="3413483"/>
            <a:ext cx="2530328" cy="1737638"/>
          </a:xfrm>
          <a:prstGeom prst="rect">
            <a:avLst/>
          </a:prstGeom>
        </p:spPr>
        <p:txBody>
          <a:bodyPr/>
          <a:lstStyle/>
          <a:p>
            <a:r>
              <a:rPr lang="en-US" dirty="0"/>
              <a:t>Drag photo or click icon to add picture</a:t>
            </a:r>
          </a:p>
        </p:txBody>
      </p:sp>
      <p:grpSp>
        <p:nvGrpSpPr>
          <p:cNvPr id="17" name="Group 16">
            <a:extLst>
              <a:ext uri="{FF2B5EF4-FFF2-40B4-BE49-F238E27FC236}">
                <a16:creationId xmlns:a16="http://schemas.microsoft.com/office/drawing/2014/main" id="{EC319A15-3777-AF46-9A55-8768D5223B9B}"/>
              </a:ext>
            </a:extLst>
          </p:cNvPr>
          <p:cNvGrpSpPr/>
          <p:nvPr userDrawn="1"/>
        </p:nvGrpSpPr>
        <p:grpSpPr>
          <a:xfrm>
            <a:off x="5875462" y="6292354"/>
            <a:ext cx="7756220" cy="419351"/>
            <a:chOff x="5734148" y="-45661"/>
            <a:chExt cx="7756220" cy="419351"/>
          </a:xfrm>
        </p:grpSpPr>
        <p:sp>
          <p:nvSpPr>
            <p:cNvPr id="19" name="Title 1">
              <a:extLst>
                <a:ext uri="{FF2B5EF4-FFF2-40B4-BE49-F238E27FC236}">
                  <a16:creationId xmlns:a16="http://schemas.microsoft.com/office/drawing/2014/main" id="{797D0121-A4BB-814B-AA10-145DD6D7D36C}"/>
                </a:ext>
              </a:extLst>
            </p:cNvPr>
            <p:cNvSpPr/>
            <p:nvPr/>
          </p:nvSpPr>
          <p:spPr>
            <a:xfrm>
              <a:off x="10345042" y="-45660"/>
              <a:ext cx="3145326"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SECTION TITLE</a:t>
              </a:r>
              <a:endParaRPr sz="900" dirty="0">
                <a:solidFill>
                  <a:schemeClr val="accent1"/>
                </a:solidFill>
              </a:endParaRPr>
            </a:p>
          </p:txBody>
        </p:sp>
        <p:sp>
          <p:nvSpPr>
            <p:cNvPr id="20" name="Title 1">
              <a:extLst>
                <a:ext uri="{FF2B5EF4-FFF2-40B4-BE49-F238E27FC236}">
                  <a16:creationId xmlns:a16="http://schemas.microsoft.com/office/drawing/2014/main" id="{90D148A5-4E3E-E749-A6AA-CA9862848B00}"/>
                </a:ext>
              </a:extLst>
            </p:cNvPr>
            <p:cNvSpPr/>
            <p:nvPr/>
          </p:nvSpPr>
          <p:spPr>
            <a:xfrm>
              <a:off x="5734148" y="-45661"/>
              <a:ext cx="4349637"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3"/>
                  </a:solidFill>
                </a:rPr>
                <a:t>01</a:t>
              </a:r>
              <a:endParaRPr sz="1050" dirty="0">
                <a:solidFill>
                  <a:schemeClr val="accent1"/>
                </a:solidFill>
              </a:endParaRPr>
            </a:p>
          </p:txBody>
        </p:sp>
        <p:sp>
          <p:nvSpPr>
            <p:cNvPr id="21" name="Title 1">
              <a:extLst>
                <a:ext uri="{FF2B5EF4-FFF2-40B4-BE49-F238E27FC236}">
                  <a16:creationId xmlns:a16="http://schemas.microsoft.com/office/drawing/2014/main" id="{7F41C2C5-37FA-D540-8521-DBD52E0D33D5}"/>
                </a:ext>
              </a:extLst>
            </p:cNvPr>
            <p:cNvSpPr/>
            <p:nvPr/>
          </p:nvSpPr>
          <p:spPr>
            <a:xfrm>
              <a:off x="10048160" y="-41527"/>
              <a:ext cx="249382" cy="41521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grpSp>
    </p:spTree>
    <p:extLst>
      <p:ext uri="{BB962C8B-B14F-4D97-AF65-F5344CB8AC3E}">
        <p14:creationId xmlns:p14="http://schemas.microsoft.com/office/powerpoint/2010/main" val="98893291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text + 4 photos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14"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6" y="6290788"/>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17" name="Content Placeholder 51"/>
          <p:cNvSpPr>
            <a:spLocks noGrp="1"/>
          </p:cNvSpPr>
          <p:nvPr>
            <p:ph sz="quarter" idx="12"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pic>
        <p:nvPicPr>
          <p:cNvPr id="8" name="pasted-image.pdf" descr="pasted-image.pdf"/>
          <p:cNvPicPr>
            <a:picLocks noChangeAspect="1"/>
          </p:cNvPicPr>
          <p:nvPr userDrawn="1"/>
        </p:nvPicPr>
        <p:blipFill>
          <a:blip r:embed="rId3"/>
          <a:stretch>
            <a:fillRect/>
          </a:stretch>
        </p:blipFill>
        <p:spPr>
          <a:xfrm>
            <a:off x="703583" y="1315719"/>
            <a:ext cx="248047" cy="248048"/>
          </a:xfrm>
          <a:prstGeom prst="rect">
            <a:avLst/>
          </a:prstGeom>
          <a:ln w="12700">
            <a:miter lim="400000"/>
          </a:ln>
        </p:spPr>
      </p:pic>
      <p:pic>
        <p:nvPicPr>
          <p:cNvPr id="10" name="pasted-image.pdf" descr="pasted-image.pdf"/>
          <p:cNvPicPr>
            <a:picLocks noChangeAspect="1"/>
          </p:cNvPicPr>
          <p:nvPr userDrawn="1"/>
        </p:nvPicPr>
        <p:blipFill>
          <a:blip r:embed="rId3"/>
          <a:stretch>
            <a:fillRect/>
          </a:stretch>
        </p:blipFill>
        <p:spPr>
          <a:xfrm rot="10800000">
            <a:off x="7028180" y="5151124"/>
            <a:ext cx="248048" cy="248047"/>
          </a:xfrm>
          <a:prstGeom prst="rect">
            <a:avLst/>
          </a:prstGeom>
          <a:ln w="12700">
            <a:miter lim="400000"/>
          </a:ln>
        </p:spPr>
      </p:pic>
      <p:sp>
        <p:nvSpPr>
          <p:cNvPr id="11" name="Picture Placeholder 2"/>
          <p:cNvSpPr>
            <a:spLocks noGrp="1"/>
          </p:cNvSpPr>
          <p:nvPr>
            <p:ph type="pic" sz="quarter" idx="14" hasCustomPrompt="1"/>
          </p:nvPr>
        </p:nvSpPr>
        <p:spPr>
          <a:xfrm>
            <a:off x="950873" y="1563771"/>
            <a:ext cx="3327400" cy="2212975"/>
          </a:xfrm>
          <a:prstGeom prst="rect">
            <a:avLst/>
          </a:prstGeom>
        </p:spPr>
        <p:txBody>
          <a:bodyPr/>
          <a:lstStyle/>
          <a:p>
            <a:r>
              <a:rPr lang="en-US" dirty="0"/>
              <a:t>Drag photo or click icon to add picture</a:t>
            </a:r>
          </a:p>
        </p:txBody>
      </p:sp>
      <p:sp>
        <p:nvSpPr>
          <p:cNvPr id="12" name="Picture Placeholder 2"/>
          <p:cNvSpPr>
            <a:spLocks noGrp="1"/>
          </p:cNvSpPr>
          <p:nvPr>
            <p:ph type="pic" sz="quarter" idx="15" hasCustomPrompt="1"/>
          </p:nvPr>
        </p:nvSpPr>
        <p:spPr>
          <a:xfrm>
            <a:off x="4429274" y="1757600"/>
            <a:ext cx="2251169" cy="1493600"/>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3" name="Picture Placeholder 2"/>
          <p:cNvSpPr>
            <a:spLocks noGrp="1"/>
          </p:cNvSpPr>
          <p:nvPr>
            <p:ph type="pic" sz="quarter" idx="16" hasCustomPrompt="1"/>
          </p:nvPr>
        </p:nvSpPr>
        <p:spPr>
          <a:xfrm>
            <a:off x="580034" y="3932118"/>
            <a:ext cx="3698241" cy="1467050"/>
          </a:xfrm>
          <a:prstGeom prst="rect">
            <a:avLst/>
          </a:prstGeom>
        </p:spPr>
        <p:txBody>
          <a:bodyPr/>
          <a:lstStyle/>
          <a:p>
            <a:r>
              <a:rPr lang="en-US" dirty="0"/>
              <a:t>Drag photo or click icon to add picture</a:t>
            </a:r>
          </a:p>
        </p:txBody>
      </p:sp>
      <p:sp>
        <p:nvSpPr>
          <p:cNvPr id="19" name="Picture Placeholder 2"/>
          <p:cNvSpPr>
            <a:spLocks noGrp="1"/>
          </p:cNvSpPr>
          <p:nvPr>
            <p:ph type="pic" sz="quarter" idx="17" hasCustomPrompt="1"/>
          </p:nvPr>
        </p:nvSpPr>
        <p:spPr>
          <a:xfrm>
            <a:off x="4429272" y="3413483"/>
            <a:ext cx="2530328" cy="1737638"/>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Tree>
    <p:extLst>
      <p:ext uri="{BB962C8B-B14F-4D97-AF65-F5344CB8AC3E}">
        <p14:creationId xmlns:p14="http://schemas.microsoft.com/office/powerpoint/2010/main" val="391031310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side text + 1 picture">
    <p:spTree>
      <p:nvGrpSpPr>
        <p:cNvPr id="1" name=""/>
        <p:cNvGrpSpPr/>
        <p:nvPr/>
      </p:nvGrpSpPr>
      <p:grpSpPr>
        <a:xfrm>
          <a:off x="0" y="0"/>
          <a:ext cx="0" cy="0"/>
          <a:chOff x="0" y="0"/>
          <a:chExt cx="0" cy="0"/>
        </a:xfrm>
      </p:grpSpPr>
      <p:sp>
        <p:nvSpPr>
          <p:cNvPr id="15" name="Picture Placeholder 5"/>
          <p:cNvSpPr>
            <a:spLocks noGrp="1"/>
          </p:cNvSpPr>
          <p:nvPr userDrawn="1"/>
        </p:nvSpPr>
        <p:spPr>
          <a:xfrm>
            <a:off x="-15608" y="-643262"/>
            <a:ext cx="12223215" cy="8144524"/>
          </a:xfrm>
          <a:prstGeom prst="rect">
            <a:avLst/>
          </a:prstGeom>
          <a:ln w="12700">
            <a:miter lim="400000"/>
          </a:ln>
          <a:extLst>
            <a:ext uri="{C572A759-6A51-4108-AA02-DFA0A04FC94B}">
              <ma14:wrappingTextBoxFlag xmlns="" xmlns:ma14="http://schemas.microsoft.com/office/mac/drawingml/2011/main" val="1"/>
            </a:ext>
          </a:extLst>
        </p:spPr>
        <p:txBody>
          <a:bodyPr lIns="34289" rIns="34289">
            <a:normAutofit/>
          </a:bodyPr>
          <a:lstStyle/>
          <a:p>
            <a:endParaRPr lang="en-US"/>
          </a:p>
        </p:txBody>
      </p:sp>
      <p:sp>
        <p:nvSpPr>
          <p:cNvPr id="16"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11" name="pasted-image.pdf" descr="pasted-image.pdf"/>
          <p:cNvPicPr>
            <a:picLocks noChangeAspect="1"/>
          </p:cNvPicPr>
          <p:nvPr userDrawn="1"/>
        </p:nvPicPr>
        <p:blipFill>
          <a:blip r:embed="rId2"/>
          <a:stretch>
            <a:fillRect/>
          </a:stretch>
        </p:blipFill>
        <p:spPr>
          <a:xfrm>
            <a:off x="703583" y="1247139"/>
            <a:ext cx="248047" cy="248048"/>
          </a:xfrm>
          <a:prstGeom prst="rect">
            <a:avLst/>
          </a:prstGeom>
          <a:ln w="12700">
            <a:miter lim="400000"/>
          </a:ln>
        </p:spPr>
      </p:pic>
      <p:pic>
        <p:nvPicPr>
          <p:cNvPr id="13" name="pasted-image.pdf" descr="pasted-image.pdf"/>
          <p:cNvPicPr>
            <a:picLocks noChangeAspect="1"/>
          </p:cNvPicPr>
          <p:nvPr userDrawn="1"/>
        </p:nvPicPr>
        <p:blipFill>
          <a:blip r:embed="rId2"/>
          <a:stretch>
            <a:fillRect/>
          </a:stretch>
        </p:blipFill>
        <p:spPr>
          <a:xfrm rot="10800000">
            <a:off x="6837680" y="5425444"/>
            <a:ext cx="248048" cy="248047"/>
          </a:xfrm>
          <a:prstGeom prst="rect">
            <a:avLst/>
          </a:prstGeom>
          <a:ln w="12700">
            <a:miter lim="400000"/>
          </a:ln>
        </p:spPr>
      </p:pic>
      <p:sp>
        <p:nvSpPr>
          <p:cNvPr id="3" name="Picture Placeholder 2"/>
          <p:cNvSpPr>
            <a:spLocks noGrp="1"/>
          </p:cNvSpPr>
          <p:nvPr>
            <p:ph type="pic" sz="quarter" idx="14" hasCustomPrompt="1"/>
          </p:nvPr>
        </p:nvSpPr>
        <p:spPr>
          <a:xfrm>
            <a:off x="935040" y="1495425"/>
            <a:ext cx="5902325" cy="3930650"/>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27" name="Title 1"/>
          <p:cNvSpPr/>
          <p:nvPr userDrawn="1"/>
        </p:nvSpPr>
        <p:spPr>
          <a:xfrm>
            <a:off x="9960869" y="6340216"/>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endParaRPr sz="900" dirty="0">
              <a:solidFill>
                <a:schemeClr val="accent1"/>
              </a:solidFill>
            </a:endParaRPr>
          </a:p>
        </p:txBody>
      </p:sp>
      <p:sp>
        <p:nvSpPr>
          <p:cNvPr id="28"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29"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21916526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text + 1 photo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14"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6" y="6290788"/>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17" name="Content Placeholder 51"/>
          <p:cNvSpPr>
            <a:spLocks noGrp="1"/>
          </p:cNvSpPr>
          <p:nvPr>
            <p:ph sz="quarter" idx="12"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pic>
        <p:nvPicPr>
          <p:cNvPr id="8" name="pasted-image.pdf" descr="pasted-image.pdf"/>
          <p:cNvPicPr>
            <a:picLocks noChangeAspect="1"/>
          </p:cNvPicPr>
          <p:nvPr userDrawn="1"/>
        </p:nvPicPr>
        <p:blipFill>
          <a:blip r:embed="rId3"/>
          <a:stretch>
            <a:fillRect/>
          </a:stretch>
        </p:blipFill>
        <p:spPr>
          <a:xfrm>
            <a:off x="703583" y="1247139"/>
            <a:ext cx="248047" cy="248048"/>
          </a:xfrm>
          <a:prstGeom prst="rect">
            <a:avLst/>
          </a:prstGeom>
          <a:ln w="12700">
            <a:miter lim="400000"/>
          </a:ln>
        </p:spPr>
      </p:pic>
      <p:pic>
        <p:nvPicPr>
          <p:cNvPr id="10" name="pasted-image.pdf" descr="pasted-image.pdf"/>
          <p:cNvPicPr>
            <a:picLocks noChangeAspect="1"/>
          </p:cNvPicPr>
          <p:nvPr userDrawn="1"/>
        </p:nvPicPr>
        <p:blipFill>
          <a:blip r:embed="rId3"/>
          <a:stretch>
            <a:fillRect/>
          </a:stretch>
        </p:blipFill>
        <p:spPr>
          <a:xfrm rot="10800000">
            <a:off x="6837680" y="5425444"/>
            <a:ext cx="248048" cy="248047"/>
          </a:xfrm>
          <a:prstGeom prst="rect">
            <a:avLst/>
          </a:prstGeom>
          <a:ln w="12700">
            <a:miter lim="400000"/>
          </a:ln>
        </p:spPr>
      </p:pic>
      <p:sp>
        <p:nvSpPr>
          <p:cNvPr id="11" name="Picture Placeholder 2"/>
          <p:cNvSpPr>
            <a:spLocks noGrp="1"/>
          </p:cNvSpPr>
          <p:nvPr>
            <p:ph type="pic" sz="quarter" idx="14" hasCustomPrompt="1"/>
          </p:nvPr>
        </p:nvSpPr>
        <p:spPr>
          <a:xfrm>
            <a:off x="935040" y="1495425"/>
            <a:ext cx="5902325" cy="3930650"/>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Tree>
    <p:extLst>
      <p:ext uri="{BB962C8B-B14F-4D97-AF65-F5344CB8AC3E}">
        <p14:creationId xmlns:p14="http://schemas.microsoft.com/office/powerpoint/2010/main" val="12190176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963260-A521-489B-BAB5-56DF197F228A}" type="datetimeFigureOut">
              <a:rPr lang="en-US"/>
              <a:pPr>
                <a:defRPr/>
              </a:pPr>
              <a:t>2/13/2024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CF56D3-175B-4519-B183-37AF8A761C30}" type="slidenum">
              <a:rPr lang="en-US"/>
              <a:pPr>
                <a:defRPr/>
              </a:pPr>
              <a:t>‹#›</a:t>
            </a:fld>
            <a:endParaRPr lang="en-US"/>
          </a:p>
        </p:txBody>
      </p:sp>
    </p:spTree>
    <p:extLst>
      <p:ext uri="{BB962C8B-B14F-4D97-AF65-F5344CB8AC3E}">
        <p14:creationId xmlns:p14="http://schemas.microsoft.com/office/powerpoint/2010/main" val="2614677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photo backgroun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81338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tem circle pictures">
    <p:bg>
      <p:bgPr>
        <a:pattFill prst="pct5">
          <a:fgClr>
            <a:schemeClr val="accent5">
              <a:hueOff val="-15428571"/>
              <a:satOff val="-30434"/>
              <a:lumOff val="9019"/>
            </a:schemeClr>
          </a:fgClr>
          <a:bgClr>
            <a:schemeClr val="bg1"/>
          </a:bgClr>
        </a:pattFill>
        <a:effectLst/>
      </p:bgPr>
    </p:bg>
    <p:spTree>
      <p:nvGrpSpPr>
        <p:cNvPr id="1" name=""/>
        <p:cNvGrpSpPr/>
        <p:nvPr/>
      </p:nvGrpSpPr>
      <p:grpSpPr>
        <a:xfrm>
          <a:off x="0" y="0"/>
          <a:ext cx="0" cy="0"/>
          <a:chOff x="0" y="0"/>
          <a:chExt cx="0" cy="0"/>
        </a:xfrm>
      </p:grpSpPr>
      <p:sp>
        <p:nvSpPr>
          <p:cNvPr id="4" name="Straight Connector 57"/>
          <p:cNvSpPr/>
          <p:nvPr userDrawn="1"/>
        </p:nvSpPr>
        <p:spPr>
          <a:xfrm>
            <a:off x="683165" y="586800"/>
            <a:ext cx="11989848" cy="1"/>
          </a:xfrm>
          <a:prstGeom prst="line">
            <a:avLst/>
          </a:prstGeom>
          <a:ln>
            <a:solidFill>
              <a:schemeClr val="accent3"/>
            </a:solidFill>
            <a:prstDash val="dash"/>
            <a:miter/>
          </a:ln>
        </p:spPr>
        <p:txBody>
          <a:bodyPr lIns="34289" rIns="34289"/>
          <a:lstStyle/>
          <a:p>
            <a:endParaRPr/>
          </a:p>
        </p:txBody>
      </p:sp>
      <p:sp>
        <p:nvSpPr>
          <p:cNvPr id="8" name="Oval 26"/>
          <p:cNvSpPr/>
          <p:nvPr userDrawn="1"/>
        </p:nvSpPr>
        <p:spPr>
          <a:xfrm>
            <a:off x="708970" y="824985"/>
            <a:ext cx="2469644" cy="2469644"/>
          </a:xfrm>
          <a:prstGeom prst="ellipse">
            <a:avLst/>
          </a:prstGeom>
          <a:ln>
            <a:solidFill>
              <a:schemeClr val="accent2"/>
            </a:solidFill>
            <a:prstDash val="dash"/>
            <a:miter/>
          </a:ln>
        </p:spPr>
        <p:txBody>
          <a:bodyPr lIns="34289" rIns="34289" anchor="ctr"/>
          <a:lstStyle/>
          <a:p>
            <a:pPr algn="ctr">
              <a:defRPr>
                <a:solidFill>
                  <a:srgbClr val="A7A7A7"/>
                </a:solidFill>
              </a:defRPr>
            </a:pPr>
            <a:endParaRPr/>
          </a:p>
        </p:txBody>
      </p:sp>
      <p:sp>
        <p:nvSpPr>
          <p:cNvPr id="9" name="Line"/>
          <p:cNvSpPr/>
          <p:nvPr userDrawn="1"/>
        </p:nvSpPr>
        <p:spPr>
          <a:xfrm>
            <a:off x="2999633" y="2757878"/>
            <a:ext cx="1426009" cy="1002792"/>
          </a:xfrm>
          <a:prstGeom prst="line">
            <a:avLst/>
          </a:prstGeom>
          <a:ln w="12700">
            <a:solidFill>
              <a:schemeClr val="accent2"/>
            </a:solidFill>
            <a:custDash>
              <a:ds d="200000" sp="200000"/>
            </a:custDash>
            <a:miter lim="400000"/>
          </a:ln>
        </p:spPr>
        <p:txBody>
          <a:bodyPr lIns="34289" rIns="34289"/>
          <a:lstStyle/>
          <a:p>
            <a:endParaRPr/>
          </a:p>
        </p:txBody>
      </p:sp>
      <p:sp>
        <p:nvSpPr>
          <p:cNvPr id="10" name="Oval 26"/>
          <p:cNvSpPr/>
          <p:nvPr userDrawn="1"/>
        </p:nvSpPr>
        <p:spPr>
          <a:xfrm>
            <a:off x="4290370" y="3043787"/>
            <a:ext cx="2469644" cy="2469644"/>
          </a:xfrm>
          <a:prstGeom prst="ellipse">
            <a:avLst/>
          </a:prstGeom>
          <a:ln>
            <a:solidFill>
              <a:schemeClr val="accent2"/>
            </a:solidFill>
            <a:prstDash val="dash"/>
            <a:miter/>
          </a:ln>
        </p:spPr>
        <p:txBody>
          <a:bodyPr lIns="34289" rIns="34289" anchor="ctr"/>
          <a:lstStyle/>
          <a:p>
            <a:pPr algn="ctr">
              <a:defRPr>
                <a:solidFill>
                  <a:srgbClr val="A7A7A7"/>
                </a:solidFill>
              </a:defRPr>
            </a:pPr>
            <a:endParaRPr/>
          </a:p>
        </p:txBody>
      </p:sp>
      <p:sp>
        <p:nvSpPr>
          <p:cNvPr id="13" name="Line"/>
          <p:cNvSpPr/>
          <p:nvPr userDrawn="1"/>
        </p:nvSpPr>
        <p:spPr>
          <a:xfrm flipV="1">
            <a:off x="6678081" y="3166658"/>
            <a:ext cx="1707423" cy="604521"/>
          </a:xfrm>
          <a:prstGeom prst="line">
            <a:avLst/>
          </a:prstGeom>
          <a:ln w="12700">
            <a:solidFill>
              <a:schemeClr val="accent2"/>
            </a:solidFill>
            <a:custDash>
              <a:ds d="200000" sp="200000"/>
            </a:custDash>
            <a:miter lim="400000"/>
          </a:ln>
        </p:spPr>
        <p:txBody>
          <a:bodyPr lIns="34289" rIns="34289"/>
          <a:lstStyle/>
          <a:p>
            <a:endParaRPr/>
          </a:p>
        </p:txBody>
      </p:sp>
      <p:sp>
        <p:nvSpPr>
          <p:cNvPr id="15" name="Oval 26"/>
          <p:cNvSpPr/>
          <p:nvPr userDrawn="1"/>
        </p:nvSpPr>
        <p:spPr>
          <a:xfrm>
            <a:off x="8303570" y="1524473"/>
            <a:ext cx="2469644" cy="2469645"/>
          </a:xfrm>
          <a:prstGeom prst="ellipse">
            <a:avLst/>
          </a:prstGeom>
          <a:ln>
            <a:solidFill>
              <a:schemeClr val="accent2"/>
            </a:solidFill>
            <a:prstDash val="dash"/>
            <a:miter/>
          </a:ln>
        </p:spPr>
        <p:txBody>
          <a:bodyPr lIns="34289" rIns="34289" anchor="ctr"/>
          <a:lstStyle/>
          <a:p>
            <a:pPr algn="ctr">
              <a:defRPr>
                <a:solidFill>
                  <a:srgbClr val="A7A7A7"/>
                </a:solidFill>
              </a:defRPr>
            </a:pPr>
            <a:endParaRPr/>
          </a:p>
        </p:txBody>
      </p:sp>
      <p:sp>
        <p:nvSpPr>
          <p:cNvPr id="32" name="Oval 31"/>
          <p:cNvSpPr/>
          <p:nvPr userDrawn="1"/>
        </p:nvSpPr>
        <p:spPr>
          <a:xfrm>
            <a:off x="5843588" y="3082437"/>
            <a:ext cx="2927920" cy="519351"/>
          </a:xfrm>
          <a:prstGeom prst="ellipse">
            <a:avLst/>
          </a:prstGeom>
          <a:ln w="12700">
            <a:miter lim="400000"/>
          </a:ln>
          <a:extLst>
            <a:ext uri="{C572A759-6A51-4108-AA02-DFA0A04FC94B}">
              <ma14:wrappingTextBoxFlag xmlns="" xmlns:ma14="http://schemas.microsoft.com/office/mac/drawingml/2011/main" val="1"/>
            </a:ext>
          </a:extLst>
        </p:spPr>
        <p:txBody>
          <a:bodyPr lIns="34289" rIns="34289" rtlCol="0" anchor="ctr">
            <a:spAutoFit/>
          </a:bodyPr>
          <a:lstStyle/>
          <a:p>
            <a:pPr algn="ctr"/>
            <a:endParaRPr lang="en-US" dirty="0"/>
          </a:p>
        </p:txBody>
      </p:sp>
      <p:sp>
        <p:nvSpPr>
          <p:cNvPr id="36" name="Picture Placeholder 35"/>
          <p:cNvSpPr>
            <a:spLocks noGrp="1"/>
          </p:cNvSpPr>
          <p:nvPr>
            <p:ph type="pic" sz="quarter" idx="10" hasCustomPrompt="1"/>
          </p:nvPr>
        </p:nvSpPr>
        <p:spPr>
          <a:xfrm>
            <a:off x="796159" y="889847"/>
            <a:ext cx="2291660" cy="2336515"/>
          </a:xfrm>
          <a:prstGeom prst="ellipse">
            <a:avLst/>
          </a:prstGeom>
        </p:spPr>
        <p:txBody>
          <a:bodyPr/>
          <a:lstStyle/>
          <a:p>
            <a:r>
              <a:rPr lang="en-US" dirty="0"/>
              <a:t>Drag photo or click icon to add picture</a:t>
            </a:r>
          </a:p>
        </p:txBody>
      </p:sp>
      <p:sp>
        <p:nvSpPr>
          <p:cNvPr id="37" name="Picture Placeholder 35"/>
          <p:cNvSpPr>
            <a:spLocks noGrp="1"/>
          </p:cNvSpPr>
          <p:nvPr>
            <p:ph type="pic" sz="quarter" idx="11" hasCustomPrompt="1"/>
          </p:nvPr>
        </p:nvSpPr>
        <p:spPr>
          <a:xfrm>
            <a:off x="4378555" y="3110355"/>
            <a:ext cx="2291660" cy="2336515"/>
          </a:xfrm>
          <a:prstGeom prst="ellipse">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38" name="Picture Placeholder 35"/>
          <p:cNvSpPr>
            <a:spLocks noGrp="1"/>
          </p:cNvSpPr>
          <p:nvPr>
            <p:ph type="pic" sz="quarter" idx="12" hasCustomPrompt="1"/>
          </p:nvPr>
        </p:nvSpPr>
        <p:spPr>
          <a:xfrm>
            <a:off x="8392562" y="1589624"/>
            <a:ext cx="2291660" cy="2336515"/>
          </a:xfrm>
          <a:prstGeom prst="ellipse">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pic>
        <p:nvPicPr>
          <p:cNvPr id="3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40" name="Title 1"/>
          <p:cNvSpPr/>
          <p:nvPr userDrawn="1"/>
        </p:nvSpPr>
        <p:spPr>
          <a:xfrm>
            <a:off x="842026" y="6290788"/>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41" name="Content Placeholder 51"/>
          <p:cNvSpPr>
            <a:spLocks noGrp="1"/>
          </p:cNvSpPr>
          <p:nvPr>
            <p:ph sz="quarter" idx="13"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42" name="Content Placeholder 51"/>
          <p:cNvSpPr>
            <a:spLocks noGrp="1"/>
          </p:cNvSpPr>
          <p:nvPr>
            <p:ph sz="quarter" idx="14"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7088199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7" name="Oval 26"/>
          <p:cNvSpPr/>
          <p:nvPr userDrawn="1"/>
        </p:nvSpPr>
        <p:spPr>
          <a:xfrm>
            <a:off x="861821" y="2272789"/>
            <a:ext cx="1462723" cy="1462723"/>
          </a:xfrm>
          <a:prstGeom prst="ellipse">
            <a:avLst/>
          </a:prstGeom>
          <a:ln w="6350">
            <a:solidFill>
              <a:schemeClr val="accent2"/>
            </a:solidFill>
            <a:prstDash val="dash"/>
            <a:miter/>
          </a:ln>
        </p:spPr>
        <p:txBody>
          <a:bodyPr lIns="34289" rIns="34289" anchor="ctr"/>
          <a:lstStyle/>
          <a:p>
            <a:pPr algn="ctr">
              <a:defRPr>
                <a:solidFill>
                  <a:schemeClr val="accent2"/>
                </a:solidFill>
              </a:defRPr>
            </a:pPr>
            <a:endParaRPr/>
          </a:p>
        </p:txBody>
      </p:sp>
      <p:sp>
        <p:nvSpPr>
          <p:cNvPr id="12" name="Oval 26"/>
          <p:cNvSpPr/>
          <p:nvPr userDrawn="1"/>
        </p:nvSpPr>
        <p:spPr>
          <a:xfrm>
            <a:off x="861369" y="4215889"/>
            <a:ext cx="1462723" cy="1462723"/>
          </a:xfrm>
          <a:prstGeom prst="ellipse">
            <a:avLst/>
          </a:prstGeom>
          <a:ln w="6350">
            <a:solidFill>
              <a:schemeClr val="accent2"/>
            </a:solidFill>
            <a:prstDash val="dash"/>
            <a:miter/>
          </a:ln>
        </p:spPr>
        <p:txBody>
          <a:bodyPr lIns="34289" rIns="34289" anchor="ctr"/>
          <a:lstStyle/>
          <a:p>
            <a:pPr algn="ctr">
              <a:defRPr>
                <a:solidFill>
                  <a:schemeClr val="accent2"/>
                </a:solidFill>
              </a:defRPr>
            </a:pPr>
            <a:endParaRPr/>
          </a:p>
        </p:txBody>
      </p:sp>
      <p:sp>
        <p:nvSpPr>
          <p:cNvPr id="17" name="Oval 26"/>
          <p:cNvSpPr/>
          <p:nvPr userDrawn="1"/>
        </p:nvSpPr>
        <p:spPr>
          <a:xfrm>
            <a:off x="6437121" y="2272789"/>
            <a:ext cx="1462723" cy="1462723"/>
          </a:xfrm>
          <a:prstGeom prst="ellipse">
            <a:avLst/>
          </a:prstGeom>
          <a:ln w="6350">
            <a:solidFill>
              <a:schemeClr val="accent2"/>
            </a:solidFill>
            <a:prstDash val="dash"/>
            <a:miter/>
          </a:ln>
        </p:spPr>
        <p:txBody>
          <a:bodyPr lIns="34289" rIns="34289" anchor="ctr"/>
          <a:lstStyle/>
          <a:p>
            <a:pPr algn="ctr">
              <a:defRPr>
                <a:solidFill>
                  <a:schemeClr val="accent2"/>
                </a:solidFill>
              </a:defRPr>
            </a:pPr>
            <a:endParaRPr/>
          </a:p>
        </p:txBody>
      </p:sp>
      <p:sp>
        <p:nvSpPr>
          <p:cNvPr id="22" name="Oval 26"/>
          <p:cNvSpPr/>
          <p:nvPr userDrawn="1"/>
        </p:nvSpPr>
        <p:spPr>
          <a:xfrm>
            <a:off x="6436669" y="4215889"/>
            <a:ext cx="1462723" cy="1462723"/>
          </a:xfrm>
          <a:prstGeom prst="ellipse">
            <a:avLst/>
          </a:prstGeom>
          <a:ln w="6350">
            <a:solidFill>
              <a:schemeClr val="accent2"/>
            </a:solidFill>
            <a:prstDash val="dash"/>
            <a:miter/>
          </a:ln>
        </p:spPr>
        <p:txBody>
          <a:bodyPr lIns="34289" rIns="34289" anchor="ctr"/>
          <a:lstStyle/>
          <a:p>
            <a:pPr algn="ctr">
              <a:defRPr>
                <a:solidFill>
                  <a:schemeClr val="accent2"/>
                </a:solidFill>
              </a:defRPr>
            </a:pPr>
            <a:endParaRPr/>
          </a:p>
        </p:txBody>
      </p:sp>
      <p:sp>
        <p:nvSpPr>
          <p:cNvPr id="29" name="Picture Placeholder 35"/>
          <p:cNvSpPr>
            <a:spLocks noGrp="1"/>
          </p:cNvSpPr>
          <p:nvPr>
            <p:ph type="pic" sz="quarter" idx="10" hasCustomPrompt="1"/>
          </p:nvPr>
        </p:nvSpPr>
        <p:spPr>
          <a:xfrm>
            <a:off x="975052" y="2367685"/>
            <a:ext cx="1246573" cy="1270972"/>
          </a:xfrm>
          <a:prstGeom prst="ellipse">
            <a:avLst/>
          </a:prstGeom>
        </p:spPr>
        <p:txBody>
          <a:bodyPr/>
          <a:lstStyle>
            <a:lvl1pPr>
              <a:defRPr sz="900"/>
            </a:lvl1pPr>
          </a:lstStyle>
          <a:p>
            <a:r>
              <a:rPr lang="en-US" dirty="0"/>
              <a:t>Drag photo or click icon to add picture</a:t>
            </a:r>
          </a:p>
        </p:txBody>
      </p:sp>
      <p:sp>
        <p:nvSpPr>
          <p:cNvPr id="30" name="Picture Placeholder 35"/>
          <p:cNvSpPr>
            <a:spLocks noGrp="1"/>
          </p:cNvSpPr>
          <p:nvPr>
            <p:ph type="pic" sz="quarter" idx="11" hasCustomPrompt="1"/>
          </p:nvPr>
        </p:nvSpPr>
        <p:spPr>
          <a:xfrm>
            <a:off x="975052" y="4312737"/>
            <a:ext cx="1246573" cy="1270972"/>
          </a:xfrm>
          <a:prstGeom prst="ellipse">
            <a:avLst/>
          </a:prstGeom>
        </p:spPr>
        <p:txBody>
          <a:bodyPr/>
          <a:lstStyle>
            <a:lvl1pPr>
              <a:defRPr sz="900"/>
            </a:lvl1pPr>
          </a:lstStyle>
          <a:p>
            <a:r>
              <a:rPr lang="en-US" dirty="0"/>
              <a:t>Drag photo or click icon to add picture</a:t>
            </a:r>
          </a:p>
        </p:txBody>
      </p:sp>
      <p:sp>
        <p:nvSpPr>
          <p:cNvPr id="31" name="Picture Placeholder 35"/>
          <p:cNvSpPr>
            <a:spLocks noGrp="1"/>
          </p:cNvSpPr>
          <p:nvPr>
            <p:ph type="pic" sz="quarter" idx="12" hasCustomPrompt="1"/>
          </p:nvPr>
        </p:nvSpPr>
        <p:spPr>
          <a:xfrm>
            <a:off x="6543820" y="2367685"/>
            <a:ext cx="1246573" cy="1270972"/>
          </a:xfrm>
          <a:prstGeom prst="ellipse">
            <a:avLst/>
          </a:prstGeom>
        </p:spPr>
        <p:txBody>
          <a:bodyPr/>
          <a:lstStyle>
            <a:lvl1pPr>
              <a:defRPr sz="900"/>
            </a:lvl1pPr>
          </a:lstStyle>
          <a:p>
            <a:r>
              <a:rPr lang="en-US" dirty="0"/>
              <a:t>Drag photo or click icon to add picture</a:t>
            </a:r>
          </a:p>
        </p:txBody>
      </p:sp>
      <p:sp>
        <p:nvSpPr>
          <p:cNvPr id="32" name="Picture Placeholder 35"/>
          <p:cNvSpPr>
            <a:spLocks noGrp="1"/>
          </p:cNvSpPr>
          <p:nvPr>
            <p:ph type="pic" sz="quarter" idx="13" hasCustomPrompt="1"/>
          </p:nvPr>
        </p:nvSpPr>
        <p:spPr>
          <a:xfrm>
            <a:off x="6543820" y="4311760"/>
            <a:ext cx="1246573" cy="1270972"/>
          </a:xfrm>
          <a:prstGeom prst="ellipse">
            <a:avLst/>
          </a:prstGeom>
        </p:spPr>
        <p:txBody>
          <a:bodyPr/>
          <a:lstStyle>
            <a:lvl1pPr>
              <a:defRPr sz="900"/>
            </a:lvl1pPr>
          </a:lstStyle>
          <a:p>
            <a:r>
              <a:rPr lang="en-US" dirty="0"/>
              <a:t>Drag photo or click icon to add picture</a:t>
            </a:r>
          </a:p>
        </p:txBody>
      </p:sp>
      <p:sp>
        <p:nvSpPr>
          <p:cNvPr id="33" name="Title 1"/>
          <p:cNvSpPr/>
          <p:nvPr userDrawn="1"/>
        </p:nvSpPr>
        <p:spPr>
          <a:xfrm>
            <a:off x="9960869" y="6357150"/>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34" name="Title 1"/>
          <p:cNvSpPr/>
          <p:nvPr userDrawn="1"/>
        </p:nvSpPr>
        <p:spPr>
          <a:xfrm>
            <a:off x="9960869" y="6357150"/>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35" name="Content Placeholder 51"/>
          <p:cNvSpPr>
            <a:spLocks noGrp="1"/>
          </p:cNvSpPr>
          <p:nvPr>
            <p:ph sz="quarter" idx="14"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36" name="Content Placeholder 51"/>
          <p:cNvSpPr>
            <a:spLocks noGrp="1"/>
          </p:cNvSpPr>
          <p:nvPr>
            <p:ph sz="quarter" idx="15"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41679223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traight Connector 16"/>
          <p:cNvSpPr/>
          <p:nvPr userDrawn="1"/>
        </p:nvSpPr>
        <p:spPr>
          <a:xfrm flipH="1">
            <a:off x="256038" y="-948749"/>
            <a:ext cx="1" cy="7902489"/>
          </a:xfrm>
          <a:prstGeom prst="line">
            <a:avLst/>
          </a:prstGeom>
          <a:ln>
            <a:solidFill>
              <a:schemeClr val="accent5"/>
            </a:solidFill>
            <a:prstDash val="dash"/>
            <a:miter/>
          </a:ln>
        </p:spPr>
        <p:txBody>
          <a:bodyPr lIns="34289" rIns="34289"/>
          <a:lstStyle/>
          <a:p>
            <a:endParaRPr/>
          </a:p>
        </p:txBody>
      </p:sp>
      <p:sp>
        <p:nvSpPr>
          <p:cNvPr id="11" name="Picture Placeholder 10"/>
          <p:cNvSpPr>
            <a:spLocks noGrp="1"/>
          </p:cNvSpPr>
          <p:nvPr>
            <p:ph type="pic" sz="quarter" idx="10" hasCustomPrompt="1"/>
          </p:nvPr>
        </p:nvSpPr>
        <p:spPr>
          <a:xfrm>
            <a:off x="19060" y="0"/>
            <a:ext cx="6124565"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117635793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side photo">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067436" y="0"/>
            <a:ext cx="6124565"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39401996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A581EF-6CA3-4503-95F5-A543AA424D9E}" type="datetimeFigureOut">
              <a:rPr lang="en-US"/>
              <a:pPr>
                <a:defRPr/>
              </a:pPr>
              <a:t>2/13/2024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E83850-DCB2-4901-BF30-0EEDC6B58E39}" type="slidenum">
              <a:rPr lang="en-US"/>
              <a:pPr>
                <a:defRPr/>
              </a:pPr>
              <a:t>‹#›</a:t>
            </a:fld>
            <a:endParaRPr lang="en-US"/>
          </a:p>
        </p:txBody>
      </p:sp>
    </p:spTree>
    <p:extLst>
      <p:ext uri="{BB962C8B-B14F-4D97-AF65-F5344CB8AC3E}">
        <p14:creationId xmlns:p14="http://schemas.microsoft.com/office/powerpoint/2010/main" val="374754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890C758-3A45-4CE3-B105-0BC7001CB563}" type="datetimeFigureOut">
              <a:rPr lang="en-US"/>
              <a:pPr>
                <a:defRPr/>
              </a:pPr>
              <a:t>2/13/2024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C39CE5-987F-4036-80C9-438846A48C51}" type="slidenum">
              <a:rPr lang="en-US"/>
              <a:pPr>
                <a:defRPr/>
              </a:pPr>
              <a:t>‹#›</a:t>
            </a:fld>
            <a:endParaRPr lang="en-US"/>
          </a:p>
        </p:txBody>
      </p:sp>
    </p:spTree>
    <p:extLst>
      <p:ext uri="{BB962C8B-B14F-4D97-AF65-F5344CB8AC3E}">
        <p14:creationId xmlns:p14="http://schemas.microsoft.com/office/powerpoint/2010/main" val="306263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86410B-DFF6-4FF6-9883-C1034C546E3D}" type="datetimeFigureOut">
              <a:rPr lang="en-US"/>
              <a:pPr>
                <a:defRPr/>
              </a:pPr>
              <a:t>2/13/2024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E22E31-A333-4AC7-B265-6E309FC7377C}" type="slidenum">
              <a:rPr lang="en-US"/>
              <a:pPr>
                <a:defRPr/>
              </a:pPr>
              <a:t>‹#›</a:t>
            </a:fld>
            <a:endParaRPr lang="en-US"/>
          </a:p>
        </p:txBody>
      </p:sp>
    </p:spTree>
    <p:extLst>
      <p:ext uri="{BB962C8B-B14F-4D97-AF65-F5344CB8AC3E}">
        <p14:creationId xmlns:p14="http://schemas.microsoft.com/office/powerpoint/2010/main" val="2517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A50E5D-B933-4EC3-A5F0-471D5BED7554}" type="datetimeFigureOut">
              <a:rPr lang="en-US"/>
              <a:pPr>
                <a:defRPr/>
              </a:pPr>
              <a:t>2/13/2024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AD1FE5-5D15-4B78-B85A-B46772C9CB3B}" type="slidenum">
              <a:rPr lang="en-US"/>
              <a:pPr>
                <a:defRPr/>
              </a:pPr>
              <a:t>‹#›</a:t>
            </a:fld>
            <a:endParaRPr lang="en-US"/>
          </a:p>
        </p:txBody>
      </p:sp>
    </p:spTree>
    <p:extLst>
      <p:ext uri="{BB962C8B-B14F-4D97-AF65-F5344CB8AC3E}">
        <p14:creationId xmlns:p14="http://schemas.microsoft.com/office/powerpoint/2010/main" val="359895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photo backgroun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168520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34289" rIns="3428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3" y="1512227"/>
            <a:ext cx="3714751" cy="642938"/>
          </a:xfrm>
          <a:prstGeom prst="rect">
            <a:avLst/>
          </a:prstGeom>
        </p:spPr>
        <p:txBody>
          <a:bodyPr>
            <a:noAutofit/>
          </a:bodyPr>
          <a:lstStyle>
            <a:lvl1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3" y="2155165"/>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55" name="pasted-image.pdf" descr="pasted-image.pdf"/>
          <p:cNvPicPr>
            <a:picLocks noChangeAspect="1"/>
          </p:cNvPicPr>
          <p:nvPr userDrawn="1"/>
        </p:nvPicPr>
        <p:blipFill>
          <a:blip r:embed="rId2"/>
          <a:stretch>
            <a:fillRect/>
          </a:stretch>
        </p:blipFill>
        <p:spPr>
          <a:xfrm>
            <a:off x="787116" y="1409471"/>
            <a:ext cx="98627" cy="98626"/>
          </a:xfrm>
          <a:prstGeom prst="rect">
            <a:avLst/>
          </a:prstGeom>
          <a:ln w="12700">
            <a:miter lim="400000"/>
          </a:ln>
        </p:spPr>
      </p:pic>
    </p:spTree>
    <p:extLst>
      <p:ext uri="{BB962C8B-B14F-4D97-AF65-F5344CB8AC3E}">
        <p14:creationId xmlns:p14="http://schemas.microsoft.com/office/powerpoint/2010/main" val="12065327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ars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34289" rIns="3428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3" y="1512227"/>
            <a:ext cx="3714751" cy="642938"/>
          </a:xfrm>
          <a:prstGeom prst="rect">
            <a:avLst/>
          </a:prstGeom>
        </p:spPr>
        <p:txBody>
          <a:bodyPr>
            <a:noAutofit/>
          </a:bodyPr>
          <a:lstStyle>
            <a:lvl1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3" y="2155165"/>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grpSp>
        <p:nvGrpSpPr>
          <p:cNvPr id="17" name="Group 16">
            <a:extLst>
              <a:ext uri="{FF2B5EF4-FFF2-40B4-BE49-F238E27FC236}">
                <a16:creationId xmlns:a16="http://schemas.microsoft.com/office/drawing/2014/main" id="{C60AD47F-5E79-1A42-872C-CD3E2DD13719}"/>
              </a:ext>
            </a:extLst>
          </p:cNvPr>
          <p:cNvGrpSpPr/>
          <p:nvPr userDrawn="1"/>
        </p:nvGrpSpPr>
        <p:grpSpPr>
          <a:xfrm>
            <a:off x="7354486" y="2243270"/>
            <a:ext cx="2360556" cy="2147978"/>
            <a:chOff x="2057400" y="1371600"/>
            <a:chExt cx="4648200" cy="4229608"/>
          </a:xfrm>
        </p:grpSpPr>
        <p:sp>
          <p:nvSpPr>
            <p:cNvPr id="18" name="Freeform 3">
              <a:extLst>
                <a:ext uri="{FF2B5EF4-FFF2-40B4-BE49-F238E27FC236}">
                  <a16:creationId xmlns:a16="http://schemas.microsoft.com/office/drawing/2014/main" id="{617AAE3C-4E7B-BA45-88C9-330666BABBD2}"/>
                </a:ext>
              </a:extLst>
            </p:cNvPr>
            <p:cNvSpPr>
              <a:spLocks noEditPoints="1"/>
            </p:cNvSpPr>
            <p:nvPr/>
          </p:nvSpPr>
          <p:spPr bwMode="auto">
            <a:xfrm>
              <a:off x="2057400" y="3689041"/>
              <a:ext cx="1678147" cy="1674008"/>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1"/>
            </a:solidFill>
            <a:ln w="9525">
              <a:noFill/>
              <a:round/>
              <a:headEnd/>
              <a:tailEnd/>
            </a:ln>
          </p:spPr>
          <p:txBody>
            <a:bodyPr/>
            <a:lstStyle/>
            <a:p>
              <a:endParaRPr lang="en-US"/>
            </a:p>
          </p:txBody>
        </p:sp>
        <p:sp>
          <p:nvSpPr>
            <p:cNvPr id="19" name="Freeform 18">
              <a:extLst>
                <a:ext uri="{FF2B5EF4-FFF2-40B4-BE49-F238E27FC236}">
                  <a16:creationId xmlns:a16="http://schemas.microsoft.com/office/drawing/2014/main" id="{A8AFAB69-39B4-C04C-BFD9-EAF7E8C8F766}"/>
                </a:ext>
              </a:extLst>
            </p:cNvPr>
            <p:cNvSpPr>
              <a:spLocks noEditPoints="1"/>
            </p:cNvSpPr>
            <p:nvPr/>
          </p:nvSpPr>
          <p:spPr bwMode="auto">
            <a:xfrm>
              <a:off x="5014135" y="1611335"/>
              <a:ext cx="1691465" cy="1687294"/>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2"/>
            </a:solidFill>
            <a:ln w="9525">
              <a:noFill/>
              <a:round/>
              <a:headEnd/>
              <a:tailEnd/>
            </a:ln>
          </p:spPr>
          <p:txBody>
            <a:bodyPr/>
            <a:lstStyle/>
            <a:p>
              <a:endParaRPr lang="en-US"/>
            </a:p>
          </p:txBody>
        </p:sp>
        <p:sp>
          <p:nvSpPr>
            <p:cNvPr id="20" name="Freeform 3">
              <a:extLst>
                <a:ext uri="{FF2B5EF4-FFF2-40B4-BE49-F238E27FC236}">
                  <a16:creationId xmlns:a16="http://schemas.microsoft.com/office/drawing/2014/main" id="{9363F934-87C8-4848-8FC9-8A719E3CE5B6}"/>
                </a:ext>
              </a:extLst>
            </p:cNvPr>
            <p:cNvSpPr>
              <a:spLocks noEditPoints="1"/>
            </p:cNvSpPr>
            <p:nvPr/>
          </p:nvSpPr>
          <p:spPr bwMode="auto">
            <a:xfrm>
              <a:off x="2536870" y="1371600"/>
              <a:ext cx="2317441" cy="2311726"/>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3"/>
            </a:solidFill>
            <a:ln w="9525">
              <a:noFill/>
              <a:round/>
              <a:headEnd/>
              <a:tailEnd/>
            </a:ln>
          </p:spPr>
          <p:txBody>
            <a:bodyPr/>
            <a:lstStyle/>
            <a:p>
              <a:endParaRPr lang="en-US" dirty="0"/>
            </a:p>
          </p:txBody>
        </p:sp>
        <p:sp>
          <p:nvSpPr>
            <p:cNvPr id="21" name="Freeform 3">
              <a:extLst>
                <a:ext uri="{FF2B5EF4-FFF2-40B4-BE49-F238E27FC236}">
                  <a16:creationId xmlns:a16="http://schemas.microsoft.com/office/drawing/2014/main" id="{FA3160D6-5446-5046-8CB4-C724094A3509}"/>
                </a:ext>
              </a:extLst>
            </p:cNvPr>
            <p:cNvSpPr>
              <a:spLocks noEditPoints="1"/>
            </p:cNvSpPr>
            <p:nvPr/>
          </p:nvSpPr>
          <p:spPr bwMode="auto">
            <a:xfrm>
              <a:off x="3895370" y="3289482"/>
              <a:ext cx="2317441" cy="2311726"/>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rgbClr val="E5E1E6"/>
            </a:solidFill>
            <a:ln w="9525">
              <a:noFill/>
              <a:round/>
              <a:headEnd/>
              <a:tailEnd/>
            </a:ln>
          </p:spPr>
          <p:txBody>
            <a:bodyPr/>
            <a:lstStyle/>
            <a:p>
              <a:endParaRPr lang="en-US"/>
            </a:p>
          </p:txBody>
        </p:sp>
      </p:grpSp>
      <p:sp>
        <p:nvSpPr>
          <p:cNvPr id="28" name="Content Placeholder 18"/>
          <p:cNvSpPr>
            <a:spLocks noGrp="1"/>
          </p:cNvSpPr>
          <p:nvPr>
            <p:ph sz="quarter" idx="14" hasCustomPrompt="1"/>
          </p:nvPr>
        </p:nvSpPr>
        <p:spPr>
          <a:xfrm>
            <a:off x="5877812" y="1229701"/>
            <a:ext cx="2243139" cy="278181"/>
          </a:xfrm>
          <a:prstGeom prst="rect">
            <a:avLst/>
          </a:prstGeom>
        </p:spPr>
        <p:txBody>
          <a:bodyPr/>
          <a:lstStyle>
            <a:lvl1pPr marL="0" indent="0">
              <a:buNone/>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0" name="Content Placeholder 29"/>
          <p:cNvSpPr>
            <a:spLocks noGrp="1"/>
          </p:cNvSpPr>
          <p:nvPr>
            <p:ph sz="quarter" idx="15" hasCustomPrompt="1"/>
          </p:nvPr>
        </p:nvSpPr>
        <p:spPr>
          <a:xfrm>
            <a:off x="5875183" y="1570892"/>
            <a:ext cx="2891484" cy="914400"/>
          </a:xfrm>
          <a:prstGeom prst="rect">
            <a:avLst/>
          </a:prstGeom>
        </p:spPr>
        <p:txBody>
          <a:bodyPr>
            <a:normAutofit/>
          </a:bodyPr>
          <a:lstStyle>
            <a:lvl1pPr marL="0" indent="0">
              <a:buNone/>
              <a:defRPr kumimoji="0" lang="en-US" sz="900" b="0" i="0" u="none" strike="noStrike" cap="none" spc="0" normalizeH="0" baseline="0" dirty="0">
                <a:ln>
                  <a:noFill/>
                </a:ln>
                <a:solidFill>
                  <a:srgbClr val="585C5E"/>
                </a:solidFill>
                <a:effectLst/>
                <a:uFillTx/>
                <a:latin typeface="Crimson Text Roman"/>
                <a:ea typeface="Crimson Text Roman"/>
                <a:cs typeface="Crimson Text Roman"/>
                <a:sym typeface="Crimson Text Roman"/>
              </a:defRPr>
            </a:lvl1pPr>
          </a:lstStyle>
          <a:p>
            <a:r>
              <a:rPr lang="en-US" dirty="0"/>
              <a:t>Place  a short description about this item in this location.  It does not need to be long. </a:t>
            </a:r>
          </a:p>
        </p:txBody>
      </p:sp>
      <p:sp>
        <p:nvSpPr>
          <p:cNvPr id="34" name="Content Placeholder 18"/>
          <p:cNvSpPr>
            <a:spLocks noGrp="1"/>
          </p:cNvSpPr>
          <p:nvPr>
            <p:ph sz="quarter" idx="16" hasCustomPrompt="1"/>
          </p:nvPr>
        </p:nvSpPr>
        <p:spPr>
          <a:xfrm>
            <a:off x="9772909" y="1253993"/>
            <a:ext cx="2243139" cy="278181"/>
          </a:xfrm>
          <a:prstGeom prst="rect">
            <a:avLst/>
          </a:prstGeom>
        </p:spPr>
        <p:txBody>
          <a:bodyPr/>
          <a:lstStyle>
            <a:lvl1pPr marL="0" indent="0">
              <a:buNone/>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5" name="Content Placeholder 29"/>
          <p:cNvSpPr>
            <a:spLocks noGrp="1"/>
          </p:cNvSpPr>
          <p:nvPr>
            <p:ph sz="quarter" idx="17" hasCustomPrompt="1"/>
          </p:nvPr>
        </p:nvSpPr>
        <p:spPr>
          <a:xfrm>
            <a:off x="9770279" y="1595184"/>
            <a:ext cx="2891484" cy="914400"/>
          </a:xfrm>
          <a:prstGeom prst="rect">
            <a:avLst/>
          </a:prstGeom>
        </p:spPr>
        <p:txBody>
          <a:bodyPr>
            <a:normAutofit/>
          </a:bodyPr>
          <a:lstStyle>
            <a:lvl1pPr marL="0" indent="0">
              <a:buNone/>
              <a:defRPr kumimoji="0" lang="en-US" sz="900" b="0" i="0" u="none" strike="noStrike" cap="none" spc="0" normalizeH="0" baseline="0" dirty="0">
                <a:ln>
                  <a:noFill/>
                </a:ln>
                <a:solidFill>
                  <a:srgbClr val="585C5E"/>
                </a:solidFill>
                <a:effectLst/>
                <a:uFillTx/>
                <a:latin typeface="Crimson Text Roman"/>
                <a:ea typeface="Crimson Text Roman"/>
                <a:cs typeface="Crimson Text Roman"/>
                <a:sym typeface="Crimson Text Roman"/>
              </a:defRPr>
            </a:lvl1pPr>
          </a:lstStyle>
          <a:p>
            <a:r>
              <a:rPr lang="en-US" dirty="0"/>
              <a:t>Place  a short description about this item in this location.  It does not need to be long. </a:t>
            </a:r>
          </a:p>
        </p:txBody>
      </p:sp>
      <p:sp>
        <p:nvSpPr>
          <p:cNvPr id="36" name="Content Placeholder 18"/>
          <p:cNvSpPr>
            <a:spLocks noGrp="1"/>
          </p:cNvSpPr>
          <p:nvPr>
            <p:ph sz="quarter" idx="18" hasCustomPrompt="1"/>
          </p:nvPr>
        </p:nvSpPr>
        <p:spPr>
          <a:xfrm>
            <a:off x="9772909" y="4628370"/>
            <a:ext cx="2243139" cy="278181"/>
          </a:xfrm>
          <a:prstGeom prst="rect">
            <a:avLst/>
          </a:prstGeom>
        </p:spPr>
        <p:txBody>
          <a:bodyPr/>
          <a:lstStyle>
            <a:lvl1pPr marL="0" indent="0">
              <a:buNone/>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7" name="Content Placeholder 29"/>
          <p:cNvSpPr>
            <a:spLocks noGrp="1"/>
          </p:cNvSpPr>
          <p:nvPr>
            <p:ph sz="quarter" idx="19" hasCustomPrompt="1"/>
          </p:nvPr>
        </p:nvSpPr>
        <p:spPr>
          <a:xfrm>
            <a:off x="9770279" y="4969561"/>
            <a:ext cx="2891484" cy="914400"/>
          </a:xfrm>
          <a:prstGeom prst="rect">
            <a:avLst/>
          </a:prstGeom>
        </p:spPr>
        <p:txBody>
          <a:bodyPr>
            <a:normAutofit/>
          </a:bodyPr>
          <a:lstStyle>
            <a:lvl1pPr marL="0" indent="0">
              <a:buNone/>
              <a:defRPr kumimoji="0" lang="en-US" sz="900" b="0" i="0" u="none" strike="noStrike" cap="none" spc="0" normalizeH="0" baseline="0" dirty="0">
                <a:ln>
                  <a:noFill/>
                </a:ln>
                <a:solidFill>
                  <a:srgbClr val="585C5E"/>
                </a:solidFill>
                <a:effectLst/>
                <a:uFillTx/>
                <a:latin typeface="Crimson Text Roman"/>
                <a:ea typeface="Crimson Text Roman"/>
                <a:cs typeface="Crimson Text Roman"/>
                <a:sym typeface="Crimson Text Roman"/>
              </a:defRPr>
            </a:lvl1pPr>
          </a:lstStyle>
          <a:p>
            <a:r>
              <a:rPr lang="en-US" dirty="0"/>
              <a:t>Place  a short description about this item in this location.  It does not need to be long. </a:t>
            </a:r>
          </a:p>
        </p:txBody>
      </p:sp>
      <p:sp>
        <p:nvSpPr>
          <p:cNvPr id="41" name="Content Placeholder 18"/>
          <p:cNvSpPr>
            <a:spLocks noGrp="1"/>
          </p:cNvSpPr>
          <p:nvPr>
            <p:ph sz="quarter" idx="20" hasCustomPrompt="1"/>
          </p:nvPr>
        </p:nvSpPr>
        <p:spPr>
          <a:xfrm>
            <a:off x="5877812" y="4628370"/>
            <a:ext cx="2243139" cy="278181"/>
          </a:xfrm>
          <a:prstGeom prst="rect">
            <a:avLst/>
          </a:prstGeom>
        </p:spPr>
        <p:txBody>
          <a:bodyPr/>
          <a:lstStyle>
            <a:lvl1pPr marL="0" indent="0">
              <a:buNone/>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42" name="Content Placeholder 29"/>
          <p:cNvSpPr>
            <a:spLocks noGrp="1"/>
          </p:cNvSpPr>
          <p:nvPr>
            <p:ph sz="quarter" idx="21" hasCustomPrompt="1"/>
          </p:nvPr>
        </p:nvSpPr>
        <p:spPr>
          <a:xfrm>
            <a:off x="5875183" y="4969561"/>
            <a:ext cx="2891484" cy="914400"/>
          </a:xfrm>
          <a:prstGeom prst="rect">
            <a:avLst/>
          </a:prstGeom>
        </p:spPr>
        <p:txBody>
          <a:bodyPr>
            <a:normAutofit/>
          </a:bodyPr>
          <a:lstStyle>
            <a:lvl1pPr marL="0" indent="0">
              <a:buNone/>
              <a:defRPr kumimoji="0" lang="en-US" sz="900" b="0" i="0" u="none" strike="noStrike" cap="none" spc="0" normalizeH="0" baseline="0" dirty="0">
                <a:ln>
                  <a:noFill/>
                </a:ln>
                <a:solidFill>
                  <a:srgbClr val="585C5E"/>
                </a:solidFill>
                <a:effectLst/>
                <a:uFillTx/>
                <a:latin typeface="Crimson Text Roman"/>
                <a:ea typeface="Crimson Text Roman"/>
                <a:cs typeface="Crimson Text Roman"/>
                <a:sym typeface="Crimson Text Roman"/>
              </a:defRPr>
            </a:lvl1pPr>
          </a:lstStyle>
          <a:p>
            <a:r>
              <a:rPr lang="en-US" dirty="0"/>
              <a:t>Place  a short description about this item in this location.  It does not need to be long. </a:t>
            </a:r>
          </a:p>
        </p:txBody>
      </p:sp>
      <p:sp>
        <p:nvSpPr>
          <p:cNvPr id="25" name="Title 1"/>
          <p:cNvSpPr/>
          <p:nvPr userDrawn="1"/>
        </p:nvSpPr>
        <p:spPr>
          <a:xfrm>
            <a:off x="9960869" y="6340216"/>
            <a:ext cx="249383" cy="415217"/>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26"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27"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40911552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F757E9D-2C6D-4659-99F8-7B3CBB8608F7}" type="datetimeFigureOut">
              <a:rPr lang="en-US"/>
              <a:pPr>
                <a:defRPr/>
              </a:pPr>
              <a:t>2/13/2024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197259D-F5B2-49C7-8855-B9A0928A91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7" r:id="rId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hueOff val="-15428571"/>
            <a:satOff val="-30434"/>
            <a:lumOff val="9019"/>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848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hf hdr="0" ftr="0"/>
  <p:txStyles>
    <p:titleStyle>
      <a:lvl1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bg2"/>
          </a:solidFill>
          <a:uFillTx/>
          <a:latin typeface="Acherus Grotesque Regular"/>
          <a:ea typeface="Acherus Grotesque Regular"/>
          <a:cs typeface="Acherus Grotesque Regular"/>
          <a:sym typeface="Acherus Grotesque"/>
        </a:defRPr>
      </a:lvl1pPr>
      <a:lvl2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2pPr>
      <a:lvl3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3pPr>
      <a:lvl4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4pPr>
      <a:lvl5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5pPr>
      <a:lvl6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6pPr>
      <a:lvl7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7pPr>
      <a:lvl8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8pPr>
      <a:lvl9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9pPr>
    </p:bodyStyle>
    <p:otherStyle>
      <a:lvl1pPr marL="0" marR="0" indent="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1pPr>
      <a:lvl2pPr marL="0" marR="0" indent="3429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2pPr>
      <a:lvl3pPr marL="0" marR="0" indent="6858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3pPr>
      <a:lvl4pPr marL="0" marR="0" indent="10287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4pPr>
      <a:lvl5pPr marL="0" marR="0" indent="13716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5pPr>
      <a:lvl6pPr marL="0" marR="0" indent="17145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6pPr>
      <a:lvl7pPr marL="0" marR="0" indent="20574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7pPr>
      <a:lvl8pPr marL="0" marR="0" indent="24003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8pPr>
      <a:lvl9pPr marL="0" marR="0" indent="27432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faculty.vt.edu/promotion-tenure.html"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faculty.vt.edu/faculty-handbook/chapter03.html.html#3.4.2" TargetMode="External"/><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s://faculty.vt.edu/content/dam/faculty_vt_edu/files/promotion-tenure/VPFA%20Non-mandatory%20PT%20Memo.pdf" TargetMode="External"/><Relationship Id="rId4" Type="http://schemas.openxmlformats.org/officeDocument/2006/relationships/hyperlink" Target="https://faculty.vt.edu/faculty-work-life-policie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aculty.vt.edu/promotion-tenure.html" TargetMode="External"/><Relationship Id="rId2" Type="http://schemas.openxmlformats.org/officeDocument/2006/relationships/hyperlink" Target="https://faculty.vt.edu/faculty-handbook.htm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hyperlink" Target="https://faculty.vt.edu/content/faculty_vt_edu/en/promotion-tenure/_jcr_content/content/vtcontainer_76178668/vtcontainer-content/vtmultitab_copy/vt-items_0/download/file.res/Promotion%20and%20Tenure%20Guidelines%202022-2023.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faculty.vt.edu/promotion-tenure.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faculty.vt.edu/promotion-tenure/adaptations-promotion-tenure-process.htm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eng.vt.edu/faculty-staff-resources/promotion-and-tenure-resources-for-coe-faculty.html" TargetMode="External"/><Relationship Id="rId7" Type="http://schemas.openxmlformats.org/officeDocument/2006/relationships/image" Target="../media/image1.png"/><Relationship Id="rId2" Type="http://schemas.openxmlformats.org/officeDocument/2006/relationships/hyperlink" Target="https://www.cals.vt.edu/content/dam/cals_vt_edu/faculty-staff/files/College%20PT%20Procedures.pdf"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pamplin.vt.edu/faculty-and-staff-resources/policies-and-procedures.html" TargetMode="External"/><Relationship Id="rId4" Type="http://schemas.openxmlformats.org/officeDocument/2006/relationships/hyperlink" Target="https://www.vt.edu/content/dam/science_vt_edu/new-website/faculty-staff-documents/COS%20PT%20Procedures%20AY22-2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faculty.vt.edu/faculty-handbook.htm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hyperlink" Target="https://faculty.vt.edu/promotion-tenu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450" y="161473"/>
            <a:ext cx="2022946" cy="393192"/>
          </a:xfrm>
          <a:prstGeom prst="rect">
            <a:avLst/>
          </a:prstGeom>
        </p:spPr>
      </p:pic>
      <p:pic>
        <p:nvPicPr>
          <p:cNvPr id="424" name="pasted-image.pdf" descr="pasted-image.pdf"/>
          <p:cNvPicPr>
            <a:picLocks noChangeAspect="1"/>
          </p:cNvPicPr>
          <p:nvPr/>
        </p:nvPicPr>
        <p:blipFill>
          <a:blip r:embed="rId4"/>
          <a:stretch>
            <a:fillRect/>
          </a:stretch>
        </p:blipFill>
        <p:spPr>
          <a:xfrm>
            <a:off x="2719148" y="2712685"/>
            <a:ext cx="126962" cy="126962"/>
          </a:xfrm>
          <a:prstGeom prst="rect">
            <a:avLst/>
          </a:prstGeom>
          <a:ln w="12700">
            <a:miter lim="400000"/>
          </a:ln>
        </p:spPr>
      </p:pic>
      <p:sp>
        <p:nvSpPr>
          <p:cNvPr id="425" name="PRESENTATION TITLE GOES HERE"/>
          <p:cNvSpPr/>
          <p:nvPr/>
        </p:nvSpPr>
        <p:spPr>
          <a:xfrm>
            <a:off x="2846110" y="2712685"/>
            <a:ext cx="8050486" cy="1504002"/>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fontScale="85000" lnSpcReduction="10000"/>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569213" eaLnBrk="1" fontAlgn="auto">
              <a:lnSpc>
                <a:spcPct val="120000"/>
              </a:lnSpc>
              <a:spcBef>
                <a:spcPts val="0"/>
              </a:spcBef>
              <a:spcAft>
                <a:spcPts val="0"/>
              </a:spcAft>
            </a:pPr>
            <a:r>
              <a:rPr lang="en-US" sz="3300" b="1" kern="0" cap="all" spc="200" dirty="0">
                <a:solidFill>
                  <a:srgbClr val="6C1035"/>
                </a:solidFill>
              </a:rPr>
              <a:t>Promotion to </a:t>
            </a:r>
            <a:br>
              <a:rPr lang="en-US" sz="3300" b="1" kern="0" cap="all" spc="200" dirty="0">
                <a:solidFill>
                  <a:srgbClr val="6C1035"/>
                </a:solidFill>
              </a:rPr>
            </a:br>
            <a:r>
              <a:rPr lang="en-US" sz="3300" b="1" kern="0" cap="all" spc="200" dirty="0">
                <a:solidFill>
                  <a:srgbClr val="6C1035"/>
                </a:solidFill>
              </a:rPr>
              <a:t>associate professor with tenure Workshop</a:t>
            </a:r>
          </a:p>
        </p:txBody>
      </p:sp>
      <p:pic>
        <p:nvPicPr>
          <p:cNvPr id="428" name="VT-grid-02.png" descr="VT-grid-02.png"/>
          <p:cNvPicPr>
            <a:picLocks noChangeAspect="1"/>
          </p:cNvPicPr>
          <p:nvPr/>
        </p:nvPicPr>
        <p:blipFill>
          <a:blip r:embed="rId5"/>
          <a:stretch>
            <a:fillRect/>
          </a:stretch>
        </p:blipFill>
        <p:spPr>
          <a:xfrm>
            <a:off x="4241395" y="5182615"/>
            <a:ext cx="7950605" cy="5143501"/>
          </a:xfrm>
          <a:prstGeom prst="rect">
            <a:avLst/>
          </a:prstGeom>
          <a:ln w="12700">
            <a:miter lim="400000"/>
          </a:ln>
        </p:spPr>
      </p:pic>
      <p:sp>
        <p:nvSpPr>
          <p:cNvPr id="8" name="Straight Connector 55"/>
          <p:cNvSpPr/>
          <p:nvPr/>
        </p:nvSpPr>
        <p:spPr>
          <a:xfrm>
            <a:off x="9636968" y="-49592"/>
            <a:ext cx="1" cy="887792"/>
          </a:xfrm>
          <a:prstGeom prst="line">
            <a:avLst/>
          </a:prstGeom>
          <a:ln>
            <a:solidFill>
              <a:schemeClr val="accent3"/>
            </a:solidFill>
            <a:prstDash val="dash"/>
            <a:miter/>
          </a:ln>
        </p:spPr>
        <p:txBody>
          <a:bodyPr lIns="34289" rIns="34289"/>
          <a:lstStyle/>
          <a:p>
            <a:pPr defTabSz="685800" eaLnBrk="1" fontAlgn="auto">
              <a:spcBef>
                <a:spcPts val="0"/>
              </a:spcBef>
              <a:spcAft>
                <a:spcPts val="0"/>
              </a:spcAft>
            </a:pPr>
            <a:endParaRPr sz="1350" kern="0">
              <a:solidFill>
                <a:srgbClr val="6C1035"/>
              </a:solidFill>
              <a:latin typeface="Calibri"/>
              <a:cs typeface="Calibri"/>
              <a:sym typeface="Calibri"/>
            </a:endParaRPr>
          </a:p>
        </p:txBody>
      </p:sp>
      <p:sp>
        <p:nvSpPr>
          <p:cNvPr id="9" name="Straight Connector 57"/>
          <p:cNvSpPr/>
          <p:nvPr/>
        </p:nvSpPr>
        <p:spPr>
          <a:xfrm>
            <a:off x="9451804" y="721474"/>
            <a:ext cx="2816396" cy="1"/>
          </a:xfrm>
          <a:prstGeom prst="line">
            <a:avLst/>
          </a:prstGeom>
          <a:ln>
            <a:solidFill>
              <a:schemeClr val="accent3"/>
            </a:solidFill>
            <a:prstDash val="dash"/>
            <a:miter/>
          </a:ln>
        </p:spPr>
        <p:txBody>
          <a:bodyPr lIns="34289" rIns="34289"/>
          <a:lstStyle/>
          <a:p>
            <a:pPr defTabSz="685800" eaLnBrk="1" fontAlgn="auto">
              <a:spcBef>
                <a:spcPts val="0"/>
              </a:spcBef>
              <a:spcAft>
                <a:spcPts val="0"/>
              </a:spcAft>
            </a:pPr>
            <a:endParaRPr sz="1350" kern="0">
              <a:solidFill>
                <a:srgbClr val="6C1035"/>
              </a:solidFill>
              <a:latin typeface="Calibri"/>
              <a:cs typeface="Calibri"/>
              <a:sym typeface="Calibri"/>
            </a:endParaRPr>
          </a:p>
        </p:txBody>
      </p:sp>
      <p:sp>
        <p:nvSpPr>
          <p:cNvPr id="11" name="Professor Albert Einstein June 23, 2018"/>
          <p:cNvSpPr/>
          <p:nvPr/>
        </p:nvSpPr>
        <p:spPr>
          <a:xfrm>
            <a:off x="2846110" y="4216687"/>
            <a:ext cx="4801697" cy="253917"/>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p>
            <a:pP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050" kern="0" cap="all" spc="150" dirty="0">
                <a:solidFill>
                  <a:srgbClr val="E57631"/>
                </a:solidFill>
                <a:latin typeface="Acherus Grotesque Regular" panose="02000505000000020004" pitchFamily="50" charset="0"/>
                <a:ea typeface="Acherus Grotesque Regular" charset="0"/>
                <a:cs typeface="Acherus Grotesque Regular" charset="0"/>
                <a:sym typeface="Gineso Cond Thin"/>
              </a:rPr>
              <a:t>February 20, 2024</a:t>
            </a:r>
          </a:p>
        </p:txBody>
      </p:sp>
    </p:spTree>
    <p:extLst>
      <p:ext uri="{BB962C8B-B14F-4D97-AF65-F5344CB8AC3E}">
        <p14:creationId xmlns:p14="http://schemas.microsoft.com/office/powerpoint/2010/main" val="47226242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E90CB0E9-1EC1-3D38-5EC8-744AA7647497}"/>
              </a:ext>
            </a:extLst>
          </p:cNvPr>
          <p:cNvSpPr/>
          <p:nvPr/>
        </p:nvSpPr>
        <p:spPr>
          <a:xfrm>
            <a:off x="2209800" y="4891564"/>
            <a:ext cx="1034753" cy="124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0757EA6A-168E-EAB8-0418-CDAF60859CE4}"/>
              </a:ext>
            </a:extLst>
          </p:cNvPr>
          <p:cNvSpPr/>
          <p:nvPr/>
        </p:nvSpPr>
        <p:spPr>
          <a:xfrm>
            <a:off x="2057400" y="4739164"/>
            <a:ext cx="1034753" cy="124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C00FE71B-2F0D-3707-69A3-952EC70D165C}"/>
              </a:ext>
            </a:extLst>
          </p:cNvPr>
          <p:cNvSpPr/>
          <p:nvPr/>
        </p:nvSpPr>
        <p:spPr>
          <a:xfrm>
            <a:off x="1905000" y="4586764"/>
            <a:ext cx="1034753" cy="124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A3204D54-0E2E-B50C-672D-A52F725AEB0F}"/>
              </a:ext>
            </a:extLst>
          </p:cNvPr>
          <p:cNvSpPr/>
          <p:nvPr/>
        </p:nvSpPr>
        <p:spPr>
          <a:xfrm>
            <a:off x="1752600" y="4434364"/>
            <a:ext cx="1034753" cy="124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DCF073A8-4E7E-3FD4-9AF2-2A800415A8BA}"/>
              </a:ext>
            </a:extLst>
          </p:cNvPr>
          <p:cNvSpPr/>
          <p:nvPr/>
        </p:nvSpPr>
        <p:spPr>
          <a:xfrm>
            <a:off x="351651" y="2527593"/>
            <a:ext cx="914400" cy="1265562"/>
          </a:xfrm>
          <a:prstGeom prst="rect">
            <a:avLst/>
          </a:prstGeom>
          <a:solidFill>
            <a:srgbClr val="508590">
              <a:alpha val="8000"/>
            </a:srgbClr>
          </a:solidFill>
          <a:ln>
            <a:solidFill>
              <a:srgbClr val="508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EET OUR TEAM"/>
          <p:cNvSpPr/>
          <p:nvPr/>
        </p:nvSpPr>
        <p:spPr>
          <a:xfrm>
            <a:off x="728666" y="685723"/>
            <a:ext cx="9061755" cy="50292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PROMOTION AND TENURE PROCESS</a:t>
            </a:r>
            <a:endParaRPr sz="3000" kern="0" spc="141" dirty="0">
              <a:latin typeface="Acherus Grotesque Regular" panose="02000505000000020004" pitchFamily="50" charset="0"/>
            </a:endParaRPr>
          </a:p>
        </p:txBody>
      </p:sp>
      <p:sp>
        <p:nvSpPr>
          <p:cNvPr id="35" name="Rounded Rectangle 34">
            <a:extLst>
              <a:ext uri="{FF2B5EF4-FFF2-40B4-BE49-F238E27FC236}">
                <a16:creationId xmlns:a16="http://schemas.microsoft.com/office/drawing/2014/main" id="{C67818CB-1EC6-AF11-B00B-5B09D290F62D}"/>
              </a:ext>
            </a:extLst>
          </p:cNvPr>
          <p:cNvSpPr/>
          <p:nvPr/>
        </p:nvSpPr>
        <p:spPr>
          <a:xfrm>
            <a:off x="1641026" y="2264800"/>
            <a:ext cx="3200400" cy="1782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E1FB9E6B-619F-A4D1-B209-ABDFBFB4A9BB}"/>
              </a:ext>
            </a:extLst>
          </p:cNvPr>
          <p:cNvSpPr/>
          <p:nvPr/>
        </p:nvSpPr>
        <p:spPr>
          <a:xfrm>
            <a:off x="5181599" y="2265768"/>
            <a:ext cx="3200400" cy="1782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9988252D-2293-8BF7-158A-4C836505D24A}"/>
              </a:ext>
            </a:extLst>
          </p:cNvPr>
          <p:cNvSpPr/>
          <p:nvPr/>
        </p:nvSpPr>
        <p:spPr>
          <a:xfrm>
            <a:off x="8672987" y="2253642"/>
            <a:ext cx="3200400" cy="1782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3F8A1319-42C7-0BB2-CECB-F477E1D55F11}"/>
              </a:ext>
            </a:extLst>
          </p:cNvPr>
          <p:cNvSpPr/>
          <p:nvPr/>
        </p:nvSpPr>
        <p:spPr>
          <a:xfrm>
            <a:off x="1709837" y="2518256"/>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P&amp;T </a:t>
            </a:r>
            <a:r>
              <a:rPr lang="en-US" sz="1700" dirty="0" err="1">
                <a:latin typeface="Arial" panose="020B0604020202020204" pitchFamily="34" charset="0"/>
                <a:cs typeface="Arial" panose="020B0604020202020204" pitchFamily="34" charset="0"/>
              </a:rPr>
              <a:t>Comm</a:t>
            </a:r>
            <a:endParaRPr lang="en-US" sz="1700" dirty="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759C53B4-0126-DD85-D45E-85EE1EACA221}"/>
              </a:ext>
            </a:extLst>
          </p:cNvPr>
          <p:cNvSpPr/>
          <p:nvPr/>
        </p:nvSpPr>
        <p:spPr>
          <a:xfrm>
            <a:off x="3442998" y="2527593"/>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Head</a:t>
            </a:r>
          </a:p>
        </p:txBody>
      </p:sp>
      <p:sp>
        <p:nvSpPr>
          <p:cNvPr id="40" name="Oval 39">
            <a:extLst>
              <a:ext uri="{FF2B5EF4-FFF2-40B4-BE49-F238E27FC236}">
                <a16:creationId xmlns:a16="http://schemas.microsoft.com/office/drawing/2014/main" id="{CF3B79B6-E1AE-CD69-4EED-35CB70C5F1F0}"/>
              </a:ext>
            </a:extLst>
          </p:cNvPr>
          <p:cNvSpPr/>
          <p:nvPr/>
        </p:nvSpPr>
        <p:spPr>
          <a:xfrm>
            <a:off x="5251579" y="2541020"/>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P&amp;T </a:t>
            </a:r>
            <a:r>
              <a:rPr lang="en-US" sz="1700" dirty="0" err="1">
                <a:latin typeface="Arial" panose="020B0604020202020204" pitchFamily="34" charset="0"/>
                <a:cs typeface="Arial" panose="020B0604020202020204" pitchFamily="34" charset="0"/>
              </a:rPr>
              <a:t>Comm</a:t>
            </a:r>
            <a:endParaRPr lang="en-US" sz="1700" dirty="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41DCC777-60ED-34C1-40CB-93D644E52251}"/>
              </a:ext>
            </a:extLst>
          </p:cNvPr>
          <p:cNvSpPr/>
          <p:nvPr/>
        </p:nvSpPr>
        <p:spPr>
          <a:xfrm>
            <a:off x="6968411" y="2519226"/>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Dean</a:t>
            </a:r>
          </a:p>
        </p:txBody>
      </p:sp>
      <p:sp>
        <p:nvSpPr>
          <p:cNvPr id="42" name="Oval 41">
            <a:extLst>
              <a:ext uri="{FF2B5EF4-FFF2-40B4-BE49-F238E27FC236}">
                <a16:creationId xmlns:a16="http://schemas.microsoft.com/office/drawing/2014/main" id="{451240C9-8AF1-ED56-9C5B-91F0214779FB}"/>
              </a:ext>
            </a:extLst>
          </p:cNvPr>
          <p:cNvSpPr/>
          <p:nvPr/>
        </p:nvSpPr>
        <p:spPr>
          <a:xfrm>
            <a:off x="8756959" y="2507099"/>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P&amp;T </a:t>
            </a:r>
            <a:r>
              <a:rPr lang="en-US" sz="1700" dirty="0" err="1">
                <a:latin typeface="Arial" panose="020B0604020202020204" pitchFamily="34" charset="0"/>
                <a:cs typeface="Arial" panose="020B0604020202020204" pitchFamily="34" charset="0"/>
              </a:rPr>
              <a:t>Comm</a:t>
            </a:r>
            <a:endParaRPr lang="en-US" sz="17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8EEB335-4358-E7F0-6DC1-EFA2C156D59A}"/>
              </a:ext>
            </a:extLst>
          </p:cNvPr>
          <p:cNvSpPr txBox="1"/>
          <p:nvPr/>
        </p:nvSpPr>
        <p:spPr>
          <a:xfrm>
            <a:off x="1616144" y="1794406"/>
            <a:ext cx="3200400" cy="457200"/>
          </a:xfrm>
          <a:prstGeom prst="rect">
            <a:avLst/>
          </a:prstGeom>
          <a:noFill/>
        </p:spPr>
        <p:txBody>
          <a:bodyPr wrap="square" rtlCol="0">
            <a:spAutoFit/>
          </a:bodyPr>
          <a:lstStyle/>
          <a:p>
            <a:pPr algn="ctr"/>
            <a:r>
              <a:rPr lang="en-US" sz="1700" b="1" dirty="0">
                <a:latin typeface="Arial" panose="020B0604020202020204" pitchFamily="34" charset="0"/>
                <a:cs typeface="Arial" panose="020B0604020202020204" pitchFamily="34" charset="0"/>
              </a:rPr>
              <a:t>Department Level</a:t>
            </a:r>
          </a:p>
        </p:txBody>
      </p:sp>
      <p:sp>
        <p:nvSpPr>
          <p:cNvPr id="45" name="TextBox 44">
            <a:extLst>
              <a:ext uri="{FF2B5EF4-FFF2-40B4-BE49-F238E27FC236}">
                <a16:creationId xmlns:a16="http://schemas.microsoft.com/office/drawing/2014/main" id="{1E797711-AF74-A623-1876-7C38E75A3DF2}"/>
              </a:ext>
            </a:extLst>
          </p:cNvPr>
          <p:cNvSpPr txBox="1"/>
          <p:nvPr/>
        </p:nvSpPr>
        <p:spPr>
          <a:xfrm>
            <a:off x="5186133" y="1794406"/>
            <a:ext cx="3200400" cy="457200"/>
          </a:xfrm>
          <a:prstGeom prst="rect">
            <a:avLst/>
          </a:prstGeom>
          <a:noFill/>
        </p:spPr>
        <p:txBody>
          <a:bodyPr wrap="square" rtlCol="0">
            <a:spAutoFit/>
          </a:bodyPr>
          <a:lstStyle/>
          <a:p>
            <a:pPr algn="ctr"/>
            <a:r>
              <a:rPr lang="en-US" sz="1700" b="1" dirty="0">
                <a:latin typeface="Arial" panose="020B0604020202020204" pitchFamily="34" charset="0"/>
                <a:cs typeface="Arial" panose="020B0604020202020204" pitchFamily="34" charset="0"/>
              </a:rPr>
              <a:t>College Level</a:t>
            </a:r>
          </a:p>
        </p:txBody>
      </p:sp>
      <p:sp>
        <p:nvSpPr>
          <p:cNvPr id="46" name="TextBox 45">
            <a:extLst>
              <a:ext uri="{FF2B5EF4-FFF2-40B4-BE49-F238E27FC236}">
                <a16:creationId xmlns:a16="http://schemas.microsoft.com/office/drawing/2014/main" id="{B0A0A59F-160F-1EF3-F968-ED7B5F5C343D}"/>
              </a:ext>
            </a:extLst>
          </p:cNvPr>
          <p:cNvSpPr txBox="1"/>
          <p:nvPr/>
        </p:nvSpPr>
        <p:spPr>
          <a:xfrm>
            <a:off x="8686281" y="1794406"/>
            <a:ext cx="3200400" cy="457200"/>
          </a:xfrm>
          <a:prstGeom prst="rect">
            <a:avLst/>
          </a:prstGeom>
          <a:noFill/>
        </p:spPr>
        <p:txBody>
          <a:bodyPr wrap="square" rtlCol="0">
            <a:spAutoFit/>
          </a:bodyPr>
          <a:lstStyle/>
          <a:p>
            <a:pPr algn="ctr"/>
            <a:r>
              <a:rPr lang="en-US" sz="1700" b="1" dirty="0">
                <a:latin typeface="Arial" panose="020B0604020202020204" pitchFamily="34" charset="0"/>
                <a:cs typeface="Arial" panose="020B0604020202020204" pitchFamily="34" charset="0"/>
              </a:rPr>
              <a:t>    University Level</a:t>
            </a:r>
          </a:p>
        </p:txBody>
      </p:sp>
      <p:sp>
        <p:nvSpPr>
          <p:cNvPr id="47" name="Right Arrow 46">
            <a:extLst>
              <a:ext uri="{FF2B5EF4-FFF2-40B4-BE49-F238E27FC236}">
                <a16:creationId xmlns:a16="http://schemas.microsoft.com/office/drawing/2014/main" id="{56FEA34A-F307-F5B0-3930-9E691D1E7167}"/>
              </a:ext>
            </a:extLst>
          </p:cNvPr>
          <p:cNvSpPr/>
          <p:nvPr/>
        </p:nvSpPr>
        <p:spPr>
          <a:xfrm>
            <a:off x="3036726" y="2913556"/>
            <a:ext cx="428430"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ight Arrow 47">
            <a:extLst>
              <a:ext uri="{FF2B5EF4-FFF2-40B4-BE49-F238E27FC236}">
                <a16:creationId xmlns:a16="http://schemas.microsoft.com/office/drawing/2014/main" id="{EBE74BCA-682A-9040-673D-4B43A7FF6B50}"/>
              </a:ext>
            </a:extLst>
          </p:cNvPr>
          <p:cNvSpPr/>
          <p:nvPr/>
        </p:nvSpPr>
        <p:spPr>
          <a:xfrm>
            <a:off x="6562529" y="2914524"/>
            <a:ext cx="428430"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Striped Right Arrow 49">
            <a:extLst>
              <a:ext uri="{FF2B5EF4-FFF2-40B4-BE49-F238E27FC236}">
                <a16:creationId xmlns:a16="http://schemas.microsoft.com/office/drawing/2014/main" id="{601C119D-683B-C2FB-D253-50DB1DA4E4BF}"/>
              </a:ext>
            </a:extLst>
          </p:cNvPr>
          <p:cNvSpPr/>
          <p:nvPr/>
        </p:nvSpPr>
        <p:spPr>
          <a:xfrm>
            <a:off x="4859058" y="2933747"/>
            <a:ext cx="315159" cy="484632"/>
          </a:xfrm>
          <a:prstGeom prst="stripedRightArrow">
            <a:avLst/>
          </a:prstGeom>
          <a:solidFill>
            <a:srgbClr val="E8772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Striped Right Arrow 50">
            <a:extLst>
              <a:ext uri="{FF2B5EF4-FFF2-40B4-BE49-F238E27FC236}">
                <a16:creationId xmlns:a16="http://schemas.microsoft.com/office/drawing/2014/main" id="{4172E5F1-2449-96AE-A260-3C29BB355E69}"/>
              </a:ext>
            </a:extLst>
          </p:cNvPr>
          <p:cNvSpPr/>
          <p:nvPr/>
        </p:nvSpPr>
        <p:spPr>
          <a:xfrm>
            <a:off x="8366322" y="2914524"/>
            <a:ext cx="318921" cy="484632"/>
          </a:xfrm>
          <a:prstGeom prst="stripedRightArrow">
            <a:avLst/>
          </a:prstGeom>
          <a:solidFill>
            <a:srgbClr val="E8772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97086FAC-C442-1B97-EC98-0DE8C36924BC}"/>
              </a:ext>
            </a:extLst>
          </p:cNvPr>
          <p:cNvSpPr txBox="1"/>
          <p:nvPr/>
        </p:nvSpPr>
        <p:spPr>
          <a:xfrm>
            <a:off x="351651" y="2584909"/>
            <a:ext cx="914400"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Dossier</a:t>
            </a:r>
          </a:p>
        </p:txBody>
      </p:sp>
      <p:sp>
        <p:nvSpPr>
          <p:cNvPr id="83" name="Striped Right Arrow 82">
            <a:extLst>
              <a:ext uri="{FF2B5EF4-FFF2-40B4-BE49-F238E27FC236}">
                <a16:creationId xmlns:a16="http://schemas.microsoft.com/office/drawing/2014/main" id="{282F43C9-6147-2C46-DB94-9C43A3E149D4}"/>
              </a:ext>
            </a:extLst>
          </p:cNvPr>
          <p:cNvSpPr/>
          <p:nvPr/>
        </p:nvSpPr>
        <p:spPr>
          <a:xfrm>
            <a:off x="1310315" y="2891760"/>
            <a:ext cx="315159" cy="484632"/>
          </a:xfrm>
          <a:prstGeom prst="stripedRightArrow">
            <a:avLst/>
          </a:prstGeom>
          <a:solidFill>
            <a:srgbClr val="E8772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96D6930E-B580-93DB-D6C9-FDBC6A2F7046}"/>
              </a:ext>
            </a:extLst>
          </p:cNvPr>
          <p:cNvSpPr txBox="1"/>
          <p:nvPr/>
        </p:nvSpPr>
        <p:spPr>
          <a:xfrm>
            <a:off x="1752600" y="4480257"/>
            <a:ext cx="1034753" cy="615553"/>
          </a:xfrm>
          <a:prstGeom prst="rect">
            <a:avLst/>
          </a:prstGeom>
          <a:noFill/>
        </p:spPr>
        <p:txBody>
          <a:bodyPr wrap="square" rtlCol="0">
            <a:spAutoFit/>
          </a:bodyPr>
          <a:lstStyle/>
          <a:p>
            <a:pPr algn="ctr"/>
            <a:r>
              <a:rPr lang="en-US" sz="1700" dirty="0">
                <a:latin typeface="Arial" panose="020B0604020202020204" pitchFamily="34" charset="0"/>
                <a:cs typeface="Arial" panose="020B0604020202020204" pitchFamily="34" charset="0"/>
              </a:rPr>
              <a:t>External Letters</a:t>
            </a:r>
          </a:p>
        </p:txBody>
      </p:sp>
      <p:sp>
        <p:nvSpPr>
          <p:cNvPr id="93" name="Striped Right Arrow 92">
            <a:extLst>
              <a:ext uri="{FF2B5EF4-FFF2-40B4-BE49-F238E27FC236}">
                <a16:creationId xmlns:a16="http://schemas.microsoft.com/office/drawing/2014/main" id="{D4CEB520-5463-30D1-A9AE-EAB3EBC1A18F}"/>
              </a:ext>
            </a:extLst>
          </p:cNvPr>
          <p:cNvSpPr/>
          <p:nvPr/>
        </p:nvSpPr>
        <p:spPr>
          <a:xfrm rot="16200000">
            <a:off x="2174881" y="4004161"/>
            <a:ext cx="315159" cy="484632"/>
          </a:xfrm>
          <a:prstGeom prst="stripedRightArrow">
            <a:avLst/>
          </a:prstGeom>
          <a:solidFill>
            <a:srgbClr val="E8772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4" name="Oval 93">
            <a:extLst>
              <a:ext uri="{FF2B5EF4-FFF2-40B4-BE49-F238E27FC236}">
                <a16:creationId xmlns:a16="http://schemas.microsoft.com/office/drawing/2014/main" id="{BEE6BA88-7607-4FB6-533B-CF4B51B9388E}"/>
              </a:ext>
            </a:extLst>
          </p:cNvPr>
          <p:cNvSpPr/>
          <p:nvPr/>
        </p:nvSpPr>
        <p:spPr>
          <a:xfrm>
            <a:off x="10537552" y="4447941"/>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President</a:t>
            </a:r>
          </a:p>
        </p:txBody>
      </p:sp>
      <p:sp>
        <p:nvSpPr>
          <p:cNvPr id="95" name="Oval 94">
            <a:extLst>
              <a:ext uri="{FF2B5EF4-FFF2-40B4-BE49-F238E27FC236}">
                <a16:creationId xmlns:a16="http://schemas.microsoft.com/office/drawing/2014/main" id="{48A8F503-1C15-CA27-7B4D-BCE36816E4C3}"/>
              </a:ext>
            </a:extLst>
          </p:cNvPr>
          <p:cNvSpPr/>
          <p:nvPr/>
        </p:nvSpPr>
        <p:spPr>
          <a:xfrm>
            <a:off x="8732777" y="4441344"/>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BOV</a:t>
            </a:r>
          </a:p>
        </p:txBody>
      </p:sp>
      <p:sp>
        <p:nvSpPr>
          <p:cNvPr id="96" name="Right Arrow 95">
            <a:extLst>
              <a:ext uri="{FF2B5EF4-FFF2-40B4-BE49-F238E27FC236}">
                <a16:creationId xmlns:a16="http://schemas.microsoft.com/office/drawing/2014/main" id="{A400043F-303F-A7C5-BB29-1729607F03A7}"/>
              </a:ext>
            </a:extLst>
          </p:cNvPr>
          <p:cNvSpPr/>
          <p:nvPr/>
        </p:nvSpPr>
        <p:spPr>
          <a:xfrm rot="5400000">
            <a:off x="10852214" y="3851025"/>
            <a:ext cx="695625"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03D1CAB7-23A5-DE4B-42CB-D5F2172419EB}"/>
              </a:ext>
            </a:extLst>
          </p:cNvPr>
          <p:cNvSpPr/>
          <p:nvPr/>
        </p:nvSpPr>
        <p:spPr>
          <a:xfrm>
            <a:off x="10537554" y="2507100"/>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Provost</a:t>
            </a:r>
          </a:p>
        </p:txBody>
      </p:sp>
      <p:sp>
        <p:nvSpPr>
          <p:cNvPr id="97" name="Right Arrow 96">
            <a:extLst>
              <a:ext uri="{FF2B5EF4-FFF2-40B4-BE49-F238E27FC236}">
                <a16:creationId xmlns:a16="http://schemas.microsoft.com/office/drawing/2014/main" id="{66595F43-566C-B92E-D4E3-38BF64EDFCDD}"/>
              </a:ext>
            </a:extLst>
          </p:cNvPr>
          <p:cNvSpPr/>
          <p:nvPr/>
        </p:nvSpPr>
        <p:spPr>
          <a:xfrm rot="10800000">
            <a:off x="10084942" y="4821445"/>
            <a:ext cx="428430"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52" name="Group 51"/>
          <p:cNvGrpSpPr/>
          <p:nvPr/>
        </p:nvGrpSpPr>
        <p:grpSpPr>
          <a:xfrm>
            <a:off x="9471660" y="6400801"/>
            <a:ext cx="2743200" cy="391044"/>
            <a:chOff x="7947660" y="6400801"/>
            <a:chExt cx="2743200" cy="391044"/>
          </a:xfrm>
        </p:grpSpPr>
        <p:sp>
          <p:nvSpPr>
            <p:cNvPr id="53"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55"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
        <p:nvSpPr>
          <p:cNvPr id="49" name="Right Arrow 48">
            <a:extLst>
              <a:ext uri="{FF2B5EF4-FFF2-40B4-BE49-F238E27FC236}">
                <a16:creationId xmlns:a16="http://schemas.microsoft.com/office/drawing/2014/main" id="{018D7559-2389-E06C-DA73-BC0C221E164E}"/>
              </a:ext>
            </a:extLst>
          </p:cNvPr>
          <p:cNvSpPr/>
          <p:nvPr/>
        </p:nvSpPr>
        <p:spPr>
          <a:xfrm>
            <a:off x="10097458" y="2880602"/>
            <a:ext cx="428430"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75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2" y="1447800"/>
            <a:ext cx="7543799" cy="4648200"/>
          </a:xfrm>
        </p:spPr>
        <p:txBody>
          <a:bodyPr rtlCol="0">
            <a:normAutofit/>
          </a:bodyPr>
          <a:lstStyle/>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	Executive Summary</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II.	Recommendation Statements  </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III.	Candidate’s Statement</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IV.	Teaching and Advising Effectiveness</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V.	Research and Creative Activities</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VI.	International &amp; Professional Service and 	Other Outreach &amp; Extension Activities</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VII.	University Service		</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VIII.	Work Under Review or In Progress </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IX.	Other Pertinent Activities </a:t>
            </a:r>
          </a:p>
          <a:p>
            <a:pPr fontAlgn="auto">
              <a:spcAft>
                <a:spcPts val="0"/>
              </a:spcAft>
              <a:defRPr/>
            </a:pPr>
            <a:endParaRPr lang="en-US" sz="2500" dirty="0">
              <a:solidFill>
                <a:schemeClr val="tx2"/>
              </a:solidFill>
              <a:latin typeface="Arial" panose="020B0604020202020204" pitchFamily="34" charset="0"/>
              <a:cs typeface="Arial" panose="020B0604020202020204" pitchFamily="34" charset="0"/>
            </a:endParaRPr>
          </a:p>
        </p:txBody>
      </p:sp>
      <p:sp>
        <p:nvSpPr>
          <p:cNvPr id="5" name="MEET OUR TEAM"/>
          <p:cNvSpPr/>
          <p:nvPr/>
        </p:nvSpPr>
        <p:spPr>
          <a:xfrm>
            <a:off x="728666" y="674876"/>
            <a:ext cx="9906000" cy="500985"/>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PROMOTION AND TENURE DOSSIER OUTLINE</a:t>
            </a:r>
            <a:endParaRPr sz="3000" kern="0" spc="141" dirty="0">
              <a:latin typeface="Acherus Grotesque Regular" panose="02000505000000020004" pitchFamily="50" charset="0"/>
            </a:endParaRPr>
          </a:p>
        </p:txBody>
      </p:sp>
      <p:grpSp>
        <p:nvGrpSpPr>
          <p:cNvPr id="8" name="Group 7"/>
          <p:cNvGrpSpPr/>
          <p:nvPr/>
        </p:nvGrpSpPr>
        <p:grpSpPr>
          <a:xfrm>
            <a:off x="9471660" y="6400801"/>
            <a:ext cx="2743200" cy="391044"/>
            <a:chOff x="7947660" y="6400801"/>
            <a:chExt cx="2743200" cy="391044"/>
          </a:xfrm>
        </p:grpSpPr>
        <p:sp>
          <p:nvSpPr>
            <p:cNvPr id="9"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4"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
        <p:nvSpPr>
          <p:cNvPr id="2" name="TextBox 1">
            <a:extLst>
              <a:ext uri="{FF2B5EF4-FFF2-40B4-BE49-F238E27FC236}">
                <a16:creationId xmlns:a16="http://schemas.microsoft.com/office/drawing/2014/main" id="{901D1A5F-86E8-17FB-B2CC-0420649C87A0}"/>
              </a:ext>
            </a:extLst>
          </p:cNvPr>
          <p:cNvSpPr txBox="1"/>
          <p:nvPr/>
        </p:nvSpPr>
        <p:spPr>
          <a:xfrm>
            <a:off x="168830" y="6367939"/>
            <a:ext cx="4890891" cy="369332"/>
          </a:xfrm>
          <a:prstGeom prst="rect">
            <a:avLst/>
          </a:prstGeom>
          <a:noFill/>
        </p:spPr>
        <p:txBody>
          <a:bodyPr wrap="none" rtlCol="0">
            <a:spAutoFit/>
          </a:bodyPr>
          <a:lstStyle/>
          <a:p>
            <a:r>
              <a:rPr lang="en-US" dirty="0"/>
              <a:t>See </a:t>
            </a:r>
            <a:r>
              <a:rPr lang="en-US" dirty="0">
                <a:solidFill>
                  <a:srgbClr val="0070C0"/>
                </a:solidFill>
                <a:hlinkClick r:id="rId5">
                  <a:extLst>
                    <a:ext uri="{A12FA001-AC4F-418D-AE19-62706E023703}">
                      <ahyp:hlinkClr xmlns:ahyp="http://schemas.microsoft.com/office/drawing/2018/hyperlinkcolor" val="tx"/>
                    </a:ext>
                  </a:extLst>
                </a:hlinkClick>
              </a:rPr>
              <a:t>https://faculty.vt.edu/promotion-tenure.html</a:t>
            </a:r>
            <a:r>
              <a:rPr lang="en-US" dirty="0">
                <a:solidFill>
                  <a:srgbClr val="0070C0"/>
                </a:solidFill>
              </a:rPr>
              <a:t>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34516" y="1600200"/>
            <a:ext cx="5257800" cy="404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ts val="0"/>
              </a:spcBef>
              <a:spcAft>
                <a:spcPts val="1200"/>
              </a:spcAft>
              <a:buClr>
                <a:srgbClr val="CD6600"/>
              </a:buClr>
              <a:buNone/>
            </a:pPr>
            <a:r>
              <a:rPr lang="en-US" altLang="en-US" sz="2400" u="sng" dirty="0">
                <a:solidFill>
                  <a:schemeClr val="tx2"/>
                </a:solidFill>
                <a:latin typeface="Arial" panose="020B0604020202020204" pitchFamily="34" charset="0"/>
              </a:rPr>
              <a:t>POLICIES</a:t>
            </a: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2</a:t>
            </a:r>
            <a:r>
              <a:rPr lang="en-US" altLang="en-US" sz="2500" baseline="300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nd</a:t>
            </a:r>
            <a:r>
              <a:rPr lang="en-US" altLang="en-US" sz="25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 and 4</a:t>
            </a:r>
            <a:r>
              <a:rPr lang="en-US" altLang="en-US" sz="2500" baseline="300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th</a:t>
            </a:r>
            <a:r>
              <a:rPr lang="en-US" altLang="en-US" sz="25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 year progress reviews</a:t>
            </a:r>
            <a:endParaRPr lang="en-US" altLang="en-US" sz="2500" dirty="0">
              <a:solidFill>
                <a:srgbClr val="0070C0"/>
              </a:solidFill>
              <a:latin typeface="Arial" panose="020B0604020202020204" pitchFamily="34" charset="0"/>
            </a:endParaRP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Tenure clock extension(s)</a:t>
            </a:r>
            <a:endParaRPr lang="en-US" altLang="en-US" sz="2500" dirty="0">
              <a:solidFill>
                <a:srgbClr val="0070C0"/>
              </a:solidFill>
              <a:latin typeface="Arial" panose="020B0604020202020204" pitchFamily="34" charset="0"/>
            </a:endParaRP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Modified duties</a:t>
            </a:r>
            <a:endParaRPr lang="en-US" altLang="en-US" sz="2500" dirty="0">
              <a:solidFill>
                <a:srgbClr val="0070C0"/>
              </a:solidFill>
              <a:latin typeface="Arial" panose="020B0604020202020204" pitchFamily="34" charset="0"/>
            </a:endParaRP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Non-mandatory promotion to associate with tenure</a:t>
            </a:r>
            <a:endParaRPr lang="en-US" altLang="en-US" sz="2500" dirty="0">
              <a:solidFill>
                <a:srgbClr val="0070C0"/>
              </a:solidFill>
              <a:latin typeface="Arial" panose="020B0604020202020204" pitchFamily="34" charset="0"/>
            </a:endParaRPr>
          </a:p>
          <a:p>
            <a:pPr lvl="1">
              <a:spcBef>
                <a:spcPts val="0"/>
              </a:spcBef>
              <a:spcAft>
                <a:spcPts val="1200"/>
              </a:spcAft>
              <a:buClr>
                <a:srgbClr val="CD6600"/>
              </a:buClr>
              <a:buFont typeface="Acherus Grotesque Regular" panose="02000505000000020004" pitchFamily="50" charset="0"/>
              <a:buChar char="&gt;"/>
            </a:pPr>
            <a:r>
              <a:rPr lang="en-US" sz="1800" dirty="0">
                <a:solidFill>
                  <a:schemeClr val="tx1">
                    <a:lumMod val="65000"/>
                    <a:lumOff val="35000"/>
                  </a:schemeClr>
                </a:solidFill>
              </a:rPr>
              <a:t>See memo dated September 21, 2022</a:t>
            </a:r>
            <a:endParaRPr lang="en-US" altLang="en-US" sz="3200" dirty="0">
              <a:solidFill>
                <a:srgbClr val="0070C0"/>
              </a:solidFill>
              <a:latin typeface="Arial" panose="020B0604020202020204" pitchFamily="34" charset="0"/>
            </a:endParaRPr>
          </a:p>
        </p:txBody>
      </p:sp>
      <p:sp>
        <p:nvSpPr>
          <p:cNvPr id="6" name="MEET OUR TEAM"/>
          <p:cNvSpPr/>
          <p:nvPr/>
        </p:nvSpPr>
        <p:spPr>
          <a:xfrm>
            <a:off x="728666" y="669378"/>
            <a:ext cx="7592689" cy="500985"/>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cap="all" spc="200" dirty="0">
                <a:latin typeface="Acherus Grotesque Regular" panose="02000505000000020004" pitchFamily="50" charset="0"/>
              </a:rPr>
              <a:t>P&amp;T POLICIES AND PRACTICES</a:t>
            </a:r>
            <a:endParaRPr sz="3000" kern="0" cap="all" spc="200" dirty="0">
              <a:latin typeface="Acherus Grotesque Regular" panose="02000505000000020004" pitchFamily="50" charset="0"/>
            </a:endParaRPr>
          </a:p>
        </p:txBody>
      </p:sp>
      <p:sp>
        <p:nvSpPr>
          <p:cNvPr id="3" name="Content Placeholder 2">
            <a:extLst>
              <a:ext uri="{FF2B5EF4-FFF2-40B4-BE49-F238E27FC236}">
                <a16:creationId xmlns:a16="http://schemas.microsoft.com/office/drawing/2014/main" id="{FB63D0E0-8D14-EBD7-F2DB-F7F47C20DACE}"/>
              </a:ext>
            </a:extLst>
          </p:cNvPr>
          <p:cNvSpPr txBox="1">
            <a:spLocks/>
          </p:cNvSpPr>
          <p:nvPr/>
        </p:nvSpPr>
        <p:spPr bwMode="auto">
          <a:xfrm>
            <a:off x="6400800" y="1600200"/>
            <a:ext cx="525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ts val="0"/>
              </a:spcBef>
              <a:spcAft>
                <a:spcPts val="1200"/>
              </a:spcAft>
              <a:buClr>
                <a:srgbClr val="CD6600"/>
              </a:buClr>
              <a:buNone/>
            </a:pPr>
            <a:r>
              <a:rPr lang="en-US" altLang="en-US" sz="2400" u="sng" dirty="0">
                <a:solidFill>
                  <a:schemeClr val="tx2"/>
                </a:solidFill>
                <a:latin typeface="Arial" panose="020B0604020202020204" pitchFamily="34" charset="0"/>
              </a:rPr>
              <a:t>PRACTICES</a:t>
            </a:r>
          </a:p>
          <a:p>
            <a:pPr>
              <a:spcBef>
                <a:spcPts val="0"/>
              </a:spcBef>
              <a:spcAft>
                <a:spcPts val="1200"/>
              </a:spcAft>
              <a:buClr>
                <a:srgbClr val="CD6600"/>
              </a:buClr>
              <a:buFont typeface="Acherus Grotesque Regular" panose="02000505000000020004" pitchFamily="50" charset="0"/>
              <a:buChar char="&gt;"/>
            </a:pPr>
            <a:r>
              <a:rPr lang="en-US" altLang="en-US" sz="2500" dirty="0">
                <a:solidFill>
                  <a:schemeClr val="tx2"/>
                </a:solidFill>
                <a:latin typeface="Arial" panose="020B0604020202020204" pitchFamily="34" charset="0"/>
              </a:rPr>
              <a:t>Mentoring </a:t>
            </a:r>
          </a:p>
          <a:p>
            <a:pPr>
              <a:spcBef>
                <a:spcPts val="0"/>
              </a:spcBef>
              <a:spcAft>
                <a:spcPts val="600"/>
              </a:spcAft>
              <a:buClr>
                <a:srgbClr val="CD6600"/>
              </a:buClr>
              <a:buFont typeface="Acherus Grotesque Regular" panose="02000505000000020004" pitchFamily="50" charset="0"/>
              <a:buChar char="&gt;"/>
            </a:pPr>
            <a:r>
              <a:rPr lang="en-US" altLang="en-US" sz="2500" dirty="0">
                <a:solidFill>
                  <a:schemeClr val="tx2"/>
                </a:solidFill>
                <a:latin typeface="Arial" panose="020B0604020202020204" pitchFamily="34" charset="0"/>
              </a:rPr>
              <a:t>P&amp;T Workshops</a:t>
            </a:r>
          </a:p>
          <a:p>
            <a:pPr lvl="1">
              <a:spcBef>
                <a:spcPts val="0"/>
              </a:spcBef>
              <a:spcAft>
                <a:spcPts val="600"/>
              </a:spcAft>
              <a:buClr>
                <a:srgbClr val="861F41"/>
              </a:buClr>
              <a:buFont typeface="Wingdings" panose="05000000000000000000" pitchFamily="2" charset="2"/>
              <a:buChar char="§"/>
            </a:pPr>
            <a:r>
              <a:rPr lang="en-US" altLang="en-US" sz="2400" dirty="0">
                <a:solidFill>
                  <a:schemeClr val="tx2"/>
                </a:solidFill>
                <a:latin typeface="Arial" panose="020B0604020202020204" pitchFamily="34" charset="0"/>
              </a:rPr>
              <a:t>P&amp;T Committee and Heads</a:t>
            </a:r>
          </a:p>
          <a:p>
            <a:pPr lvl="1">
              <a:spcBef>
                <a:spcPts val="0"/>
              </a:spcBef>
              <a:spcAft>
                <a:spcPts val="600"/>
              </a:spcAft>
              <a:buClr>
                <a:srgbClr val="861F41"/>
              </a:buClr>
              <a:buFont typeface="Wingdings" panose="05000000000000000000" pitchFamily="2" charset="2"/>
              <a:buChar char="§"/>
            </a:pPr>
            <a:r>
              <a:rPr lang="en-US" altLang="en-US" sz="2400" dirty="0">
                <a:solidFill>
                  <a:schemeClr val="tx2"/>
                </a:solidFill>
                <a:latin typeface="Arial" panose="020B0604020202020204" pitchFamily="34" charset="0"/>
              </a:rPr>
              <a:t>Promotion to Professor</a:t>
            </a:r>
          </a:p>
          <a:p>
            <a:pPr lvl="1">
              <a:spcBef>
                <a:spcPts val="0"/>
              </a:spcBef>
              <a:spcAft>
                <a:spcPts val="1200"/>
              </a:spcAft>
              <a:buClr>
                <a:srgbClr val="861F41"/>
              </a:buClr>
              <a:buFont typeface="Wingdings" panose="05000000000000000000" pitchFamily="2" charset="2"/>
              <a:buChar char="§"/>
            </a:pPr>
            <a:r>
              <a:rPr lang="en-US" altLang="en-US" sz="2400" dirty="0">
                <a:solidFill>
                  <a:schemeClr val="tx2"/>
                </a:solidFill>
                <a:latin typeface="Arial" panose="020B0604020202020204" pitchFamily="34" charset="0"/>
              </a:rPr>
              <a:t>College-based workshops</a:t>
            </a:r>
          </a:p>
          <a:p>
            <a:pPr>
              <a:spcBef>
                <a:spcPts val="0"/>
              </a:spcBef>
              <a:spcAft>
                <a:spcPts val="1200"/>
              </a:spcAft>
              <a:buClr>
                <a:srgbClr val="CD6600"/>
              </a:buClr>
              <a:buFont typeface="Acherus Grotesque Regular" panose="02000505000000020004" pitchFamily="50" charset="0"/>
              <a:buChar char="&gt;"/>
            </a:pPr>
            <a:r>
              <a:rPr lang="en-US" altLang="en-US" sz="2400" dirty="0">
                <a:solidFill>
                  <a:schemeClr val="tx2"/>
                </a:solidFill>
                <a:latin typeface="Arial" panose="020B0604020202020204" pitchFamily="34" charset="0"/>
              </a:rPr>
              <a:t>Written expectations and standards</a:t>
            </a:r>
          </a:p>
          <a:p>
            <a:pPr lvl="1">
              <a:spcAft>
                <a:spcPts val="1200"/>
              </a:spcAft>
              <a:buClr>
                <a:srgbClr val="CD6600"/>
              </a:buClr>
              <a:buFont typeface="Arial" panose="020B0604020202020204" pitchFamily="34" charset="0"/>
              <a:buChar char="•"/>
            </a:pPr>
            <a:endParaRPr lang="en-US" altLang="en-US" sz="2400" dirty="0">
              <a:solidFill>
                <a:schemeClr val="tx2"/>
              </a:solidFill>
              <a:latin typeface="Arial" panose="020B0604020202020204" pitchFamily="34" charset="0"/>
            </a:endParaRP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3" name="pasted-image.pdf" descr="pasted-image.pdf"/>
          <p:cNvPicPr>
            <a:picLocks noChangeAspect="1"/>
          </p:cNvPicPr>
          <p:nvPr/>
        </p:nvPicPr>
        <p:blipFill>
          <a:blip r:embed="rId7"/>
          <a:stretch>
            <a:fillRect/>
          </a:stretch>
        </p:blipFill>
        <p:spPr>
          <a:xfrm>
            <a:off x="579322" y="520034"/>
            <a:ext cx="149344" cy="149344"/>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56CF0-15B0-A5E4-50C0-439825ABDD31}"/>
            </a:ext>
          </a:extLst>
        </p:cNvPr>
        <p:cNvGrpSpPr/>
        <p:nvPr/>
      </p:nvGrpSpPr>
      <p:grpSpPr>
        <a:xfrm>
          <a:off x="0" y="0"/>
          <a:ext cx="0" cy="0"/>
          <a:chOff x="0" y="0"/>
          <a:chExt cx="0" cy="0"/>
        </a:xfrm>
      </p:grpSpPr>
      <p:sp>
        <p:nvSpPr>
          <p:cNvPr id="168" name="Rectangle">
            <a:extLst>
              <a:ext uri="{FF2B5EF4-FFF2-40B4-BE49-F238E27FC236}">
                <a16:creationId xmlns:a16="http://schemas.microsoft.com/office/drawing/2014/main" id="{39F099F4-467D-86B0-29F0-764BE70EBDB9}"/>
              </a:ext>
            </a:extLst>
          </p:cNvPr>
          <p:cNvSpPr/>
          <p:nvPr/>
        </p:nvSpPr>
        <p:spPr>
          <a:xfrm>
            <a:off x="0" y="0"/>
            <a:ext cx="12191999" cy="6934200"/>
          </a:xfrm>
          <a:prstGeom prst="rect">
            <a:avLst/>
          </a:prstGeom>
          <a:solidFill>
            <a:srgbClr val="861F41"/>
          </a:solidFill>
          <a:ln w="12700">
            <a:miter lim="400000"/>
          </a:ln>
        </p:spPr>
        <p:txBody>
          <a:bodyPr lIns="34289" rIns="34289" anchor="ctr"/>
          <a:lstStyle/>
          <a:p>
            <a:endParaRPr/>
          </a:p>
        </p:txBody>
      </p:sp>
      <p:sp>
        <p:nvSpPr>
          <p:cNvPr id="170" name="Title 1">
            <a:extLst>
              <a:ext uri="{FF2B5EF4-FFF2-40B4-BE49-F238E27FC236}">
                <a16:creationId xmlns:a16="http://schemas.microsoft.com/office/drawing/2014/main" id="{074300AD-3EB7-CF2B-AB60-6B9EED26A4E7}"/>
              </a:ext>
            </a:extLst>
          </p:cNvPr>
          <p:cNvSpPr/>
          <p:nvPr/>
        </p:nvSpPr>
        <p:spPr>
          <a:xfrm>
            <a:off x="3371391" y="2756406"/>
            <a:ext cx="418421" cy="5078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a:extLst>
              <a:ext uri="{FF2B5EF4-FFF2-40B4-BE49-F238E27FC236}">
                <a16:creationId xmlns:a16="http://schemas.microsoft.com/office/drawing/2014/main" id="{4CB37CFB-09E2-CCAF-AC77-C5BC8D02ED6E}"/>
              </a:ext>
            </a:extLst>
          </p:cNvPr>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a:extLst>
              <a:ext uri="{FF2B5EF4-FFF2-40B4-BE49-F238E27FC236}">
                <a16:creationId xmlns:a16="http://schemas.microsoft.com/office/drawing/2014/main" id="{004557FF-037B-CFD0-D042-52F902A4C10B}"/>
              </a:ext>
            </a:extLst>
          </p:cNvPr>
          <p:cNvPicPr>
            <a:picLocks noChangeAspect="1"/>
          </p:cNvPicPr>
          <p:nvPr/>
        </p:nvPicPr>
        <p:blipFill>
          <a:blip r:embed="rId3"/>
          <a:stretch>
            <a:fillRect/>
          </a:stretch>
        </p:blipFill>
        <p:spPr>
          <a:xfrm>
            <a:off x="2151320" y="1905000"/>
            <a:ext cx="137008" cy="137009"/>
          </a:xfrm>
          <a:prstGeom prst="rect">
            <a:avLst/>
          </a:prstGeom>
          <a:ln w="12700">
            <a:miter lim="400000"/>
          </a:ln>
        </p:spPr>
      </p:pic>
      <p:sp>
        <p:nvSpPr>
          <p:cNvPr id="12" name="PRESENTATION TITLE GOES HERE">
            <a:extLst>
              <a:ext uri="{FF2B5EF4-FFF2-40B4-BE49-F238E27FC236}">
                <a16:creationId xmlns:a16="http://schemas.microsoft.com/office/drawing/2014/main" id="{3AE5FEA8-963A-3C0A-1248-ADD9B20D7187}"/>
              </a:ext>
            </a:extLst>
          </p:cNvPr>
          <p:cNvSpPr/>
          <p:nvPr/>
        </p:nvSpPr>
        <p:spPr>
          <a:xfrm>
            <a:off x="2288328" y="2042009"/>
            <a:ext cx="8608272" cy="54878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Some Advice &amp; recommendations</a:t>
            </a:r>
          </a:p>
        </p:txBody>
      </p:sp>
      <p:sp>
        <p:nvSpPr>
          <p:cNvPr id="13" name="Professor Albert Einstein June 23, 2018">
            <a:extLst>
              <a:ext uri="{FF2B5EF4-FFF2-40B4-BE49-F238E27FC236}">
                <a16:creationId xmlns:a16="http://schemas.microsoft.com/office/drawing/2014/main" id="{D42EB814-AD02-6629-BF1C-BA944406EB34}"/>
              </a:ext>
            </a:extLst>
          </p:cNvPr>
          <p:cNvSpPr/>
          <p:nvPr/>
        </p:nvSpPr>
        <p:spPr>
          <a:xfrm>
            <a:off x="2288328" y="2637928"/>
            <a:ext cx="5730389" cy="307777"/>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Ron </a:t>
            </a:r>
            <a:r>
              <a:rPr lang="en-US" sz="1400" kern="0" cap="all" spc="150" dirty="0" err="1">
                <a:solidFill>
                  <a:schemeClr val="bg1"/>
                </a:solidFill>
                <a:latin typeface="Acherus Grotesque Regular" panose="02000505000000020004" pitchFamily="50" charset="0"/>
                <a:ea typeface="Acherus Grotesque Regular" charset="0"/>
                <a:cs typeface="Acherus Grotesque Regular" charset="0"/>
                <a:sym typeface="Gineso Cond Thin"/>
              </a:rPr>
              <a:t>fricker</a:t>
            </a: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 vice provost for faculty affairs</a:t>
            </a:r>
          </a:p>
        </p:txBody>
      </p:sp>
      <p:grpSp>
        <p:nvGrpSpPr>
          <p:cNvPr id="11" name="Group 10">
            <a:extLst>
              <a:ext uri="{FF2B5EF4-FFF2-40B4-BE49-F238E27FC236}">
                <a16:creationId xmlns:a16="http://schemas.microsoft.com/office/drawing/2014/main" id="{21F0A610-7641-E70F-8D44-AACB96E19634}"/>
              </a:ext>
            </a:extLst>
          </p:cNvPr>
          <p:cNvGrpSpPr/>
          <p:nvPr/>
        </p:nvGrpSpPr>
        <p:grpSpPr>
          <a:xfrm>
            <a:off x="0" y="6368010"/>
            <a:ext cx="2743200" cy="414598"/>
            <a:chOff x="-1524000" y="6368010"/>
            <a:chExt cx="2743200" cy="414598"/>
          </a:xfrm>
        </p:grpSpPr>
        <p:sp>
          <p:nvSpPr>
            <p:cNvPr id="14" name="Straight Connector 19">
              <a:extLst>
                <a:ext uri="{FF2B5EF4-FFF2-40B4-BE49-F238E27FC236}">
                  <a16:creationId xmlns:a16="http://schemas.microsoft.com/office/drawing/2014/main" id="{ACD99F93-8DD4-7262-3854-32127A1AE74B}"/>
                </a:ext>
              </a:extLst>
            </p:cNvPr>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a:extLst>
                <a:ext uri="{FF2B5EF4-FFF2-40B4-BE49-F238E27FC236}">
                  <a16:creationId xmlns:a16="http://schemas.microsoft.com/office/drawing/2014/main" id="{4BACAB69-982D-04BF-EC2D-B23DE3F36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36352722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4E36D-6924-179D-D4CD-1DCEFE956BD6}"/>
            </a:ext>
          </a:extLst>
        </p:cNvPr>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E8CF30AB-AE4A-2B6B-A8F9-7BBF8BCFD540}"/>
              </a:ext>
            </a:extLst>
          </p:cNvPr>
          <p:cNvSpPr>
            <a:spLocks noGrp="1"/>
          </p:cNvSpPr>
          <p:nvPr>
            <p:ph idx="1"/>
          </p:nvPr>
        </p:nvSpPr>
        <p:spPr>
          <a:xfrm>
            <a:off x="596100" y="1058782"/>
            <a:ext cx="11079278" cy="5297558"/>
          </a:xfrm>
        </p:spPr>
        <p:txBody>
          <a:bodyPr/>
          <a:lstStyle/>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Follow the dossier guidelines carefully and scrupulously</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Don’t take someone’s from a previous year and modify it</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Don’t be creative with the template...just follow the format</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Do ask colleagues, mentors, and dept leaders to review it and make recommendations and editing suggestions</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Do make sure everything adds up and is consistent</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Work and rework your candidate statement</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Can only be four pages in length (double spaced)</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Your opportunity to put your work in context and to emphasize impact:</a:t>
            </a:r>
          </a:p>
          <a:p>
            <a:pPr lvl="2">
              <a:buClr>
                <a:srgbClr val="E87722"/>
              </a:buClr>
              <a:buFont typeface="Acherus Grotesque Regular" panose="02000505000000020004" pitchFamily="50" charset="0"/>
              <a:buChar char="&gt;"/>
            </a:pPr>
            <a:r>
              <a:rPr lang="en-US" altLang="en-US" sz="2000" dirty="0">
                <a:solidFill>
                  <a:schemeClr val="tx2"/>
                </a:solidFill>
                <a:latin typeface="Arial" panose="020B0604020202020204" pitchFamily="34" charset="0"/>
                <a:cs typeface="Arial" panose="020B0604020202020204" pitchFamily="34" charset="0"/>
              </a:rPr>
              <a:t>Start with an introductory statement about your professional identity</a:t>
            </a:r>
          </a:p>
          <a:p>
            <a:pPr lvl="2">
              <a:buClr>
                <a:srgbClr val="E87722"/>
              </a:buClr>
              <a:buFont typeface="Acherus Grotesque Regular" panose="02000505000000020004" pitchFamily="50" charset="0"/>
              <a:buChar char="&gt;"/>
            </a:pPr>
            <a:r>
              <a:rPr lang="en-US" altLang="en-US" sz="2000" dirty="0">
                <a:solidFill>
                  <a:schemeClr val="tx2"/>
                </a:solidFill>
                <a:latin typeface="Arial" panose="020B0604020202020204" pitchFamily="34" charset="0"/>
                <a:cs typeface="Arial" panose="020B0604020202020204" pitchFamily="34" charset="0"/>
              </a:rPr>
              <a:t>Explain the character, coherence, direction, and purpose of your scholarly and professional work</a:t>
            </a:r>
          </a:p>
          <a:p>
            <a:pPr lvl="2">
              <a:buClr>
                <a:srgbClr val="E87722"/>
              </a:buClr>
              <a:buFont typeface="Acherus Grotesque Regular" panose="02000505000000020004" pitchFamily="50" charset="0"/>
              <a:buChar char="&gt;"/>
            </a:pPr>
            <a:r>
              <a:rPr lang="en-US" altLang="en-US" sz="2000" dirty="0">
                <a:solidFill>
                  <a:schemeClr val="tx2"/>
                </a:solidFill>
                <a:latin typeface="Arial" panose="020B0604020202020204" pitchFamily="34" charset="0"/>
                <a:cs typeface="Arial" panose="020B0604020202020204" pitchFamily="34" charset="0"/>
              </a:rPr>
              <a:t>Put it in the context of the broad field(s) in which you are working</a:t>
            </a:r>
          </a:p>
          <a:p>
            <a:pPr marL="0" indent="0">
              <a:buClr>
                <a:srgbClr val="E87722"/>
              </a:buClr>
              <a:buNone/>
            </a:pPr>
            <a:endParaRPr lang="en-US" altLang="en-US" sz="2800" dirty="0">
              <a:solidFill>
                <a:schemeClr val="tx2"/>
              </a:solidFill>
              <a:latin typeface="Arial" panose="020B0604020202020204" pitchFamily="34" charset="0"/>
              <a:cs typeface="Arial" panose="020B0604020202020204" pitchFamily="34" charset="0"/>
            </a:endParaRPr>
          </a:p>
        </p:txBody>
      </p:sp>
      <p:sp>
        <p:nvSpPr>
          <p:cNvPr id="5" name="MEET OUR TEAM">
            <a:extLst>
              <a:ext uri="{FF2B5EF4-FFF2-40B4-BE49-F238E27FC236}">
                <a16:creationId xmlns:a16="http://schemas.microsoft.com/office/drawing/2014/main" id="{C75590B1-507A-0DB2-7395-A0EA081ACDE8}"/>
              </a:ext>
            </a:extLst>
          </p:cNvPr>
          <p:cNvSpPr/>
          <p:nvPr/>
        </p:nvSpPr>
        <p:spPr>
          <a:xfrm>
            <a:off x="700091" y="324434"/>
            <a:ext cx="10015534" cy="6898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solidFill>
                  <a:schemeClr val="tx2"/>
                </a:solidFill>
                <a:latin typeface="Acherus Grotesque Regular" panose="02000505000000020004" pitchFamily="50" charset="0"/>
              </a:rPr>
              <a:t>SOME RECOMMENDATIONS</a:t>
            </a:r>
            <a:endParaRPr sz="3000" kern="0" spc="141" dirty="0">
              <a:solidFill>
                <a:schemeClr val="tx2"/>
              </a:solidFill>
              <a:latin typeface="Acherus Grotesque Regular" panose="02000505000000020004" pitchFamily="50" charset="0"/>
            </a:endParaRPr>
          </a:p>
        </p:txBody>
      </p:sp>
      <p:grpSp>
        <p:nvGrpSpPr>
          <p:cNvPr id="10" name="Group 9">
            <a:extLst>
              <a:ext uri="{FF2B5EF4-FFF2-40B4-BE49-F238E27FC236}">
                <a16:creationId xmlns:a16="http://schemas.microsoft.com/office/drawing/2014/main" id="{46BA480E-9042-2BE6-3D39-8F841F104B97}"/>
              </a:ext>
            </a:extLst>
          </p:cNvPr>
          <p:cNvGrpSpPr/>
          <p:nvPr/>
        </p:nvGrpSpPr>
        <p:grpSpPr>
          <a:xfrm>
            <a:off x="9471660" y="6400801"/>
            <a:ext cx="2743200" cy="391044"/>
            <a:chOff x="7947660" y="6400801"/>
            <a:chExt cx="2743200" cy="391044"/>
          </a:xfrm>
        </p:grpSpPr>
        <p:sp>
          <p:nvSpPr>
            <p:cNvPr id="11" name="Straight Connector 19">
              <a:extLst>
                <a:ext uri="{FF2B5EF4-FFF2-40B4-BE49-F238E27FC236}">
                  <a16:creationId xmlns:a16="http://schemas.microsoft.com/office/drawing/2014/main" id="{FE0621A3-7887-9923-4B98-50E5D129C7A7}"/>
                </a:ext>
              </a:extLst>
            </p:cNvPr>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a:extLst>
                <a:ext uri="{FF2B5EF4-FFF2-40B4-BE49-F238E27FC236}">
                  <a16:creationId xmlns:a16="http://schemas.microsoft.com/office/drawing/2014/main" id="{32E77318-F813-E5D5-8F34-EB1EB1C29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8" name="pasted-image.pdf" descr="pasted-image.pdf">
            <a:extLst>
              <a:ext uri="{FF2B5EF4-FFF2-40B4-BE49-F238E27FC236}">
                <a16:creationId xmlns:a16="http://schemas.microsoft.com/office/drawing/2014/main" id="{4761DFD0-16FE-0C9B-F2FA-B29AEDD159E0}"/>
              </a:ext>
            </a:extLst>
          </p:cNvPr>
          <p:cNvPicPr>
            <a:picLocks noChangeAspect="1"/>
          </p:cNvPicPr>
          <p:nvPr/>
        </p:nvPicPr>
        <p:blipFill>
          <a:blip r:embed="rId3"/>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315686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B65C2-9F60-D177-D892-3BF6EFD7765F}"/>
            </a:ext>
          </a:extLst>
        </p:cNvPr>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C54A8F89-3D03-81BA-5557-854225BB8DF6}"/>
              </a:ext>
            </a:extLst>
          </p:cNvPr>
          <p:cNvSpPr>
            <a:spLocks noGrp="1"/>
          </p:cNvSpPr>
          <p:nvPr>
            <p:ph idx="1"/>
          </p:nvPr>
        </p:nvSpPr>
        <p:spPr>
          <a:xfrm>
            <a:off x="607897" y="1209922"/>
            <a:ext cx="11079278" cy="5297558"/>
          </a:xfrm>
        </p:spPr>
        <p:txBody>
          <a:bodyPr/>
          <a:lstStyle/>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Statement should enable members of the university promotion and tenure committee to understand clearly your professional aims and achievements</a:t>
            </a:r>
          </a:p>
          <a:p>
            <a:pPr lvl="2">
              <a:buClr>
                <a:srgbClr val="E87722"/>
              </a:buClr>
              <a:buFont typeface="Acherus Grotesque Regular" panose="02000505000000020004" pitchFamily="50" charset="0"/>
              <a:buChar char="&gt;"/>
            </a:pPr>
            <a:r>
              <a:rPr lang="en-US" altLang="en-US" sz="2000" dirty="0">
                <a:solidFill>
                  <a:schemeClr val="tx2"/>
                </a:solidFill>
                <a:latin typeface="Arial" panose="020B0604020202020204" pitchFamily="34" charset="0"/>
                <a:cs typeface="Arial" panose="020B0604020202020204" pitchFamily="34" charset="0"/>
              </a:rPr>
              <a:t>Need to put it in terms everyone can understand (i.e., do not use specialized jargon)</a:t>
            </a:r>
          </a:p>
          <a:p>
            <a:pPr lvl="2">
              <a:buClr>
                <a:srgbClr val="E87722"/>
              </a:buClr>
              <a:buFont typeface="Acherus Grotesque Regular" panose="02000505000000020004" pitchFamily="50" charset="0"/>
              <a:buChar char="&gt;"/>
            </a:pPr>
            <a:r>
              <a:rPr lang="en-US" altLang="en-US" sz="2000" dirty="0">
                <a:solidFill>
                  <a:schemeClr val="tx2"/>
                </a:solidFill>
                <a:latin typeface="Arial" panose="020B0604020202020204" pitchFamily="34" charset="0"/>
                <a:cs typeface="Arial" panose="020B0604020202020204" pitchFamily="34" charset="0"/>
              </a:rPr>
              <a:t>Get colleagues outside of your field to read it; if they can’t understand what you do and why it’s important, revise, revise, revise</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External reviewers</a:t>
            </a:r>
          </a:p>
          <a:p>
            <a:pPr lvl="1">
              <a:buClr>
                <a:srgbClr val="E87722"/>
              </a:buClr>
              <a:buFont typeface="Acherus Grotesque Regular" panose="02000505000000020004" pitchFamily="50" charset="0"/>
              <a:buChar char="&gt;"/>
            </a:pPr>
            <a:r>
              <a:rPr lang="en-US" altLang="en-US" sz="2000" i="1" dirty="0">
                <a:solidFill>
                  <a:schemeClr val="tx2"/>
                </a:solidFill>
                <a:latin typeface="Arial" panose="020B0604020202020204" pitchFamily="34" charset="0"/>
                <a:cs typeface="Arial" panose="020B0604020202020204" pitchFamily="34" charset="0"/>
              </a:rPr>
              <a:t>“External reviewers are expected to be professors at major research universities; these reviewers should be viewed as senior contributors to the appropriate related discipline(s) or area of scholarship.”</a:t>
            </a:r>
          </a:p>
          <a:p>
            <a:pPr lvl="1">
              <a:buClr>
                <a:srgbClr val="E87722"/>
              </a:buClr>
              <a:buFont typeface="Acherus Grotesque Regular" panose="02000505000000020004" pitchFamily="50" charset="0"/>
              <a:buChar char="&gt;"/>
            </a:pPr>
            <a:r>
              <a:rPr lang="en-US" altLang="en-US" sz="2000" i="1" dirty="0">
                <a:solidFill>
                  <a:schemeClr val="tx2"/>
                </a:solidFill>
                <a:latin typeface="Arial" panose="020B0604020202020204" pitchFamily="34" charset="0"/>
                <a:cs typeface="Arial" panose="020B0604020202020204" pitchFamily="34" charset="0"/>
              </a:rPr>
              <a:t>“Reviewers should not be former advisors, postdoctoral supervisors, co-investigators on grants, or coauthors on recent publications, or should not have other relationships that may be perceived as being too close to the candidate. When possible, avoid selecting external reviewers from the candidate’s Ph.D. granting institution or from universities at which the faculty member had a prior faculty position.”</a:t>
            </a:r>
          </a:p>
          <a:p>
            <a:pPr>
              <a:buClr>
                <a:srgbClr val="E87722"/>
              </a:buClr>
              <a:buFont typeface="Acherus Grotesque Regular" panose="02000505000000020004" pitchFamily="50" charset="0"/>
              <a:buChar char="&gt;"/>
            </a:pPr>
            <a:endParaRPr lang="en-US" altLang="en-US" sz="2800" dirty="0">
              <a:solidFill>
                <a:schemeClr val="tx2"/>
              </a:solidFill>
              <a:latin typeface="Arial" panose="020B0604020202020204" pitchFamily="34" charset="0"/>
              <a:cs typeface="Arial" panose="020B0604020202020204" pitchFamily="34" charset="0"/>
            </a:endParaRPr>
          </a:p>
        </p:txBody>
      </p:sp>
      <p:sp>
        <p:nvSpPr>
          <p:cNvPr id="5" name="MEET OUR TEAM">
            <a:extLst>
              <a:ext uri="{FF2B5EF4-FFF2-40B4-BE49-F238E27FC236}">
                <a16:creationId xmlns:a16="http://schemas.microsoft.com/office/drawing/2014/main" id="{9ED80630-2B58-30E9-5AC3-B923121362C6}"/>
              </a:ext>
            </a:extLst>
          </p:cNvPr>
          <p:cNvSpPr/>
          <p:nvPr/>
        </p:nvSpPr>
        <p:spPr>
          <a:xfrm>
            <a:off x="700091" y="324434"/>
            <a:ext cx="10015534" cy="6898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solidFill>
                  <a:schemeClr val="tx2"/>
                </a:solidFill>
                <a:latin typeface="Acherus Grotesque Regular" panose="02000505000000020004" pitchFamily="50" charset="0"/>
              </a:rPr>
              <a:t>SOME RECOMMENDATIONS (CONTINUED)</a:t>
            </a:r>
            <a:endParaRPr sz="3000" kern="0" spc="141" dirty="0">
              <a:solidFill>
                <a:schemeClr val="tx2"/>
              </a:solidFill>
              <a:latin typeface="Acherus Grotesque Regular" panose="02000505000000020004" pitchFamily="50" charset="0"/>
            </a:endParaRPr>
          </a:p>
        </p:txBody>
      </p:sp>
      <p:grpSp>
        <p:nvGrpSpPr>
          <p:cNvPr id="10" name="Group 9">
            <a:extLst>
              <a:ext uri="{FF2B5EF4-FFF2-40B4-BE49-F238E27FC236}">
                <a16:creationId xmlns:a16="http://schemas.microsoft.com/office/drawing/2014/main" id="{796E89F0-7B97-B422-08F6-2DF7AAFDB7F5}"/>
              </a:ext>
            </a:extLst>
          </p:cNvPr>
          <p:cNvGrpSpPr/>
          <p:nvPr/>
        </p:nvGrpSpPr>
        <p:grpSpPr>
          <a:xfrm>
            <a:off x="9471660" y="6400801"/>
            <a:ext cx="2743200" cy="391044"/>
            <a:chOff x="7947660" y="6400801"/>
            <a:chExt cx="2743200" cy="391044"/>
          </a:xfrm>
        </p:grpSpPr>
        <p:sp>
          <p:nvSpPr>
            <p:cNvPr id="11" name="Straight Connector 19">
              <a:extLst>
                <a:ext uri="{FF2B5EF4-FFF2-40B4-BE49-F238E27FC236}">
                  <a16:creationId xmlns:a16="http://schemas.microsoft.com/office/drawing/2014/main" id="{3792CD17-35A9-FEF7-F6AE-98B7360095D4}"/>
                </a:ext>
              </a:extLst>
            </p:cNvPr>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a:extLst>
                <a:ext uri="{FF2B5EF4-FFF2-40B4-BE49-F238E27FC236}">
                  <a16:creationId xmlns:a16="http://schemas.microsoft.com/office/drawing/2014/main" id="{5D059531-DE64-8333-B060-D93D5FEF8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8" name="pasted-image.pdf" descr="pasted-image.pdf">
            <a:extLst>
              <a:ext uri="{FF2B5EF4-FFF2-40B4-BE49-F238E27FC236}">
                <a16:creationId xmlns:a16="http://schemas.microsoft.com/office/drawing/2014/main" id="{7A9F3641-7D74-9344-A224-6D83FE7673D7}"/>
              </a:ext>
            </a:extLst>
          </p:cNvPr>
          <p:cNvPicPr>
            <a:picLocks noChangeAspect="1"/>
          </p:cNvPicPr>
          <p:nvPr/>
        </p:nvPicPr>
        <p:blipFill>
          <a:blip r:embed="rId3"/>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328782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6BC8F-3CEE-1122-5E34-CFCBBF5291A1}"/>
            </a:ext>
          </a:extLst>
        </p:cNvPr>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3D596DB2-1501-696D-E9C8-BEC35D598904}"/>
              </a:ext>
            </a:extLst>
          </p:cNvPr>
          <p:cNvSpPr>
            <a:spLocks noGrp="1"/>
          </p:cNvSpPr>
          <p:nvPr>
            <p:ph idx="1"/>
          </p:nvPr>
        </p:nvSpPr>
        <p:spPr>
          <a:xfrm>
            <a:off x="607897" y="1209922"/>
            <a:ext cx="11079278" cy="5297558"/>
          </a:xfrm>
        </p:spPr>
        <p:txBody>
          <a:bodyPr/>
          <a:lstStyle/>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You get to recommend some external reviewers; your department picks from your list and others they choose independently (at least three)</a:t>
            </a:r>
          </a:p>
          <a:p>
            <a:pPr lvl="2">
              <a:buClr>
                <a:srgbClr val="E87722"/>
              </a:buClr>
              <a:buFont typeface="Acherus Grotesque Regular" panose="02000505000000020004" pitchFamily="50" charset="0"/>
              <a:buChar char="&gt;"/>
            </a:pPr>
            <a:r>
              <a:rPr lang="en-US" altLang="en-US" sz="2000" dirty="0">
                <a:solidFill>
                  <a:schemeClr val="tx2"/>
                </a:solidFill>
                <a:latin typeface="Arial" panose="020B0604020202020204" pitchFamily="34" charset="0"/>
                <a:cs typeface="Arial" panose="020B0604020202020204" pitchFamily="34" charset="0"/>
              </a:rPr>
              <a:t>Be strategic about your recommendations</a:t>
            </a:r>
          </a:p>
          <a:p>
            <a:pPr lvl="2">
              <a:buClr>
                <a:srgbClr val="E87722"/>
              </a:buClr>
              <a:buFont typeface="Acherus Grotesque Regular" panose="02000505000000020004" pitchFamily="50" charset="0"/>
              <a:buChar char="&gt;"/>
            </a:pPr>
            <a:r>
              <a:rPr lang="en-US" altLang="en-US" sz="2000" dirty="0">
                <a:solidFill>
                  <a:schemeClr val="tx2"/>
                </a:solidFill>
                <a:latin typeface="Arial" panose="020B0604020202020204" pitchFamily="34" charset="0"/>
                <a:cs typeface="Arial" panose="020B0604020202020204" pitchFamily="34" charset="0"/>
              </a:rPr>
              <a:t>Do not recommend colleagues who do not meet the previous criteria</a:t>
            </a:r>
          </a:p>
          <a:p>
            <a:pPr lvl="2">
              <a:buClr>
                <a:srgbClr val="E87722"/>
              </a:buClr>
              <a:buFont typeface="Acherus Grotesque Regular" panose="02000505000000020004" pitchFamily="50" charset="0"/>
              <a:buChar char="&gt;"/>
            </a:pPr>
            <a:r>
              <a:rPr lang="en-US" altLang="en-US" sz="2000" dirty="0">
                <a:solidFill>
                  <a:schemeClr val="tx2"/>
                </a:solidFill>
                <a:latin typeface="Arial" panose="020B0604020202020204" pitchFamily="34" charset="0"/>
                <a:cs typeface="Arial" panose="020B0604020202020204" pitchFamily="34" charset="0"/>
              </a:rPr>
              <a:t>What does “coauthors on recent publications” mean?</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You should not contact your reviewers or others who may have been asked</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Can’t modify your dossier once officially submitted</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Achievements after can be included in dept head’s, dean’s letter, and can even be presented verbally to the University P&amp;T Committee</a:t>
            </a:r>
          </a:p>
          <a:p>
            <a:pPr marL="457200" lvl="1" indent="0">
              <a:buClr>
                <a:srgbClr val="E87722"/>
              </a:buClr>
              <a:buNone/>
            </a:pPr>
            <a:endParaRPr lang="en-US" altLang="en-US" sz="1600" dirty="0">
              <a:solidFill>
                <a:schemeClr val="tx2"/>
              </a:solidFill>
              <a:latin typeface="Arial" panose="020B0604020202020204" pitchFamily="34" charset="0"/>
              <a:cs typeface="Arial" panose="020B0604020202020204" pitchFamily="34" charset="0"/>
            </a:endParaRPr>
          </a:p>
          <a:p>
            <a:pPr>
              <a:buClr>
                <a:srgbClr val="E87722"/>
              </a:buClr>
              <a:buFont typeface="Acherus Grotesque Regular" panose="02000505000000020004" pitchFamily="50" charset="0"/>
              <a:buChar char="&gt;"/>
            </a:pPr>
            <a:r>
              <a:rPr lang="en-US" altLang="en-US" sz="2800" dirty="0">
                <a:solidFill>
                  <a:srgbClr val="990033"/>
                </a:solidFill>
                <a:latin typeface="Arial" panose="020B0604020202020204" pitchFamily="34" charset="0"/>
                <a:cs typeface="Arial" panose="020B0604020202020204" pitchFamily="34" charset="0"/>
              </a:rPr>
              <a:t>My best advice: Solicit input and advice from many and varied colleagues and mentors early and often...and listen to that advice</a:t>
            </a:r>
          </a:p>
          <a:p>
            <a:pPr>
              <a:buClr>
                <a:srgbClr val="E87722"/>
              </a:buClr>
              <a:buFont typeface="Acherus Grotesque Regular" panose="02000505000000020004" pitchFamily="50" charset="0"/>
              <a:buChar char="&gt;"/>
            </a:pPr>
            <a:endParaRPr lang="en-US" altLang="en-US" sz="2800" dirty="0">
              <a:solidFill>
                <a:schemeClr val="tx2"/>
              </a:solidFill>
              <a:latin typeface="Arial" panose="020B0604020202020204" pitchFamily="34" charset="0"/>
              <a:cs typeface="Arial" panose="020B0604020202020204" pitchFamily="34" charset="0"/>
            </a:endParaRPr>
          </a:p>
          <a:p>
            <a:pPr>
              <a:buClr>
                <a:srgbClr val="E87722"/>
              </a:buClr>
              <a:buFont typeface="Acherus Grotesque Regular" panose="02000505000000020004" pitchFamily="50" charset="0"/>
              <a:buChar char="&gt;"/>
            </a:pPr>
            <a:endParaRPr lang="en-US" altLang="en-US" sz="2800" dirty="0">
              <a:solidFill>
                <a:schemeClr val="tx2"/>
              </a:solidFill>
              <a:latin typeface="Arial" panose="020B0604020202020204" pitchFamily="34" charset="0"/>
              <a:cs typeface="Arial" panose="020B0604020202020204" pitchFamily="34" charset="0"/>
            </a:endParaRPr>
          </a:p>
        </p:txBody>
      </p:sp>
      <p:sp>
        <p:nvSpPr>
          <p:cNvPr id="5" name="MEET OUR TEAM">
            <a:extLst>
              <a:ext uri="{FF2B5EF4-FFF2-40B4-BE49-F238E27FC236}">
                <a16:creationId xmlns:a16="http://schemas.microsoft.com/office/drawing/2014/main" id="{2241AAA7-DC8E-5867-6041-F6CC7C9BC209}"/>
              </a:ext>
            </a:extLst>
          </p:cNvPr>
          <p:cNvSpPr/>
          <p:nvPr/>
        </p:nvSpPr>
        <p:spPr>
          <a:xfrm>
            <a:off x="700091" y="324434"/>
            <a:ext cx="10015534" cy="6898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solidFill>
                  <a:schemeClr val="tx2"/>
                </a:solidFill>
                <a:latin typeface="Acherus Grotesque Regular" panose="02000505000000020004" pitchFamily="50" charset="0"/>
              </a:rPr>
              <a:t>SOME RECOMMENDATIONS (CONTINUED)</a:t>
            </a:r>
            <a:endParaRPr sz="3000" kern="0" spc="141" dirty="0">
              <a:solidFill>
                <a:schemeClr val="tx2"/>
              </a:solidFill>
              <a:latin typeface="Acherus Grotesque Regular" panose="02000505000000020004" pitchFamily="50" charset="0"/>
            </a:endParaRPr>
          </a:p>
        </p:txBody>
      </p:sp>
      <p:grpSp>
        <p:nvGrpSpPr>
          <p:cNvPr id="10" name="Group 9">
            <a:extLst>
              <a:ext uri="{FF2B5EF4-FFF2-40B4-BE49-F238E27FC236}">
                <a16:creationId xmlns:a16="http://schemas.microsoft.com/office/drawing/2014/main" id="{540B50DD-5059-7412-D7B7-3AB30B513E16}"/>
              </a:ext>
            </a:extLst>
          </p:cNvPr>
          <p:cNvGrpSpPr/>
          <p:nvPr/>
        </p:nvGrpSpPr>
        <p:grpSpPr>
          <a:xfrm>
            <a:off x="9471660" y="6400801"/>
            <a:ext cx="2743200" cy="391044"/>
            <a:chOff x="7947660" y="6400801"/>
            <a:chExt cx="2743200" cy="391044"/>
          </a:xfrm>
        </p:grpSpPr>
        <p:sp>
          <p:nvSpPr>
            <p:cNvPr id="11" name="Straight Connector 19">
              <a:extLst>
                <a:ext uri="{FF2B5EF4-FFF2-40B4-BE49-F238E27FC236}">
                  <a16:creationId xmlns:a16="http://schemas.microsoft.com/office/drawing/2014/main" id="{2298AEED-7535-898C-286C-802A7DADC53D}"/>
                </a:ext>
              </a:extLst>
            </p:cNvPr>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a:extLst>
                <a:ext uri="{FF2B5EF4-FFF2-40B4-BE49-F238E27FC236}">
                  <a16:creationId xmlns:a16="http://schemas.microsoft.com/office/drawing/2014/main" id="{06AA1C53-05DF-3472-C0B6-5DCD7A5BBE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8" name="pasted-image.pdf" descr="pasted-image.pdf">
            <a:extLst>
              <a:ext uri="{FF2B5EF4-FFF2-40B4-BE49-F238E27FC236}">
                <a16:creationId xmlns:a16="http://schemas.microsoft.com/office/drawing/2014/main" id="{8AA55679-1DB5-5D9F-2C54-6A1A2BB68439}"/>
              </a:ext>
            </a:extLst>
          </p:cNvPr>
          <p:cNvPicPr>
            <a:picLocks noChangeAspect="1"/>
          </p:cNvPicPr>
          <p:nvPr/>
        </p:nvPicPr>
        <p:blipFill>
          <a:blip r:embed="rId3"/>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787883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07897" y="1209922"/>
            <a:ext cx="11079278" cy="5297558"/>
          </a:xfrm>
        </p:spPr>
        <p:txBody>
          <a:bodyPr/>
          <a:lstStyle/>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Colleagues</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Professors in your department/school</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Department head, chair, or school director</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Members of the departmental P&amp;T committee</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Mentors and other professional colleagues</a:t>
            </a:r>
          </a:p>
          <a:p>
            <a:pPr>
              <a:spcBef>
                <a:spcPts val="0"/>
              </a:spcBef>
              <a:buClr>
                <a:srgbClr val="E87722"/>
              </a:buClr>
              <a:buFont typeface="Acherus Grotesque Regular" panose="02000505000000020004" pitchFamily="50" charset="0"/>
              <a:buChar char="&gt;"/>
            </a:pPr>
            <a:endParaRPr lang="en-US" altLang="en-US" sz="2800" dirty="0">
              <a:solidFill>
                <a:schemeClr val="tx2"/>
              </a:solidFill>
              <a:latin typeface="Arial" panose="020B0604020202020204" pitchFamily="34" charset="0"/>
              <a:cs typeface="Arial" panose="020B0604020202020204" pitchFamily="34" charset="0"/>
            </a:endParaRPr>
          </a:p>
          <a:p>
            <a:pPr>
              <a:spcBef>
                <a:spcPts val="0"/>
              </a:spcBef>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References</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hlinkClick r:id="rId2"/>
              </a:rPr>
              <a:t>Faculty Handbook, chapter 3</a:t>
            </a:r>
            <a:endParaRPr lang="en-US" altLang="en-US" sz="2400" dirty="0">
              <a:solidFill>
                <a:schemeClr val="tx2"/>
              </a:solidFill>
              <a:latin typeface="Arial" panose="020B0604020202020204" pitchFamily="34" charset="0"/>
              <a:cs typeface="Arial" panose="020B0604020202020204" pitchFamily="34" charset="0"/>
            </a:endParaRP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hlinkClick r:id="rId3"/>
              </a:rPr>
              <a:t>Provost’s website</a:t>
            </a:r>
            <a:endParaRPr lang="en-US" altLang="en-US" sz="2400" dirty="0">
              <a:solidFill>
                <a:schemeClr val="tx2"/>
              </a:solidFill>
              <a:latin typeface="Arial" panose="020B0604020202020204" pitchFamily="34" charset="0"/>
              <a:cs typeface="Arial" panose="020B0604020202020204" pitchFamily="34" charset="0"/>
            </a:endParaRPr>
          </a:p>
          <a:p>
            <a:pPr lvl="2">
              <a:buClr>
                <a:srgbClr val="E87722"/>
              </a:buClr>
              <a:buFont typeface="Acherus Grotesque Regular" panose="02000505000000020004" pitchFamily="50" charset="0"/>
              <a:buChar char="&gt;"/>
            </a:pPr>
            <a:r>
              <a:rPr lang="en-US" altLang="en-US" sz="1800" dirty="0">
                <a:solidFill>
                  <a:schemeClr val="tx2"/>
                </a:solidFill>
                <a:latin typeface="Arial" panose="020B0604020202020204" pitchFamily="34" charset="0"/>
                <a:cs typeface="Arial" panose="020B0604020202020204" pitchFamily="34" charset="0"/>
                <a:hlinkClick r:id="rId4"/>
              </a:rPr>
              <a:t>Promotion and Tenure Guidelines</a:t>
            </a:r>
            <a:endParaRPr lang="en-US" altLang="en-US" sz="1800" dirty="0">
              <a:solidFill>
                <a:schemeClr val="tx2"/>
              </a:solidFill>
              <a:latin typeface="Arial" panose="020B0604020202020204" pitchFamily="34" charset="0"/>
              <a:cs typeface="Arial" panose="020B0604020202020204" pitchFamily="34" charset="0"/>
            </a:endParaRPr>
          </a:p>
          <a:p>
            <a:pPr lvl="2">
              <a:buClr>
                <a:srgbClr val="E87722"/>
              </a:buClr>
              <a:buFont typeface="Acherus Grotesque Regular" panose="02000505000000020004" pitchFamily="50" charset="0"/>
              <a:buChar char="&gt;"/>
            </a:pPr>
            <a:r>
              <a:rPr lang="en-US" altLang="en-US" sz="1800" dirty="0">
                <a:solidFill>
                  <a:schemeClr val="tx2"/>
                </a:solidFill>
                <a:latin typeface="Arial" panose="020B0604020202020204" pitchFamily="34" charset="0"/>
                <a:cs typeface="Arial" panose="020B0604020202020204" pitchFamily="34" charset="0"/>
                <a:hlinkClick r:id="rId3"/>
              </a:rPr>
              <a:t>Dossier Template and Cover Page</a:t>
            </a:r>
            <a:endParaRPr lang="en-US" altLang="en-US" sz="1800" dirty="0">
              <a:solidFill>
                <a:schemeClr val="tx2"/>
              </a:solidFill>
              <a:latin typeface="Arial" panose="020B0604020202020204" pitchFamily="34" charset="0"/>
              <a:cs typeface="Arial" panose="020B0604020202020204" pitchFamily="34" charset="0"/>
            </a:endParaRP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College and/or departmental expectations and procedural documents</a:t>
            </a:r>
          </a:p>
          <a:p>
            <a:pPr lvl="1">
              <a:buClr>
                <a:srgbClr val="E87722"/>
              </a:buClr>
              <a:buFont typeface="Acherus Grotesque Regular" panose="02000505000000020004" pitchFamily="50" charset="0"/>
              <a:buChar char="&gt;"/>
            </a:pPr>
            <a:endParaRPr lang="en-US" altLang="en-US" sz="2000" dirty="0">
              <a:solidFill>
                <a:schemeClr val="tx2"/>
              </a:solidFill>
              <a:latin typeface="Arial" panose="020B0604020202020204" pitchFamily="34" charset="0"/>
              <a:cs typeface="Arial" panose="020B0604020202020204" pitchFamily="34" charset="0"/>
            </a:endParaRPr>
          </a:p>
        </p:txBody>
      </p:sp>
      <p:sp>
        <p:nvSpPr>
          <p:cNvPr id="5" name="MEET OUR TEAM"/>
          <p:cNvSpPr/>
          <p:nvPr/>
        </p:nvSpPr>
        <p:spPr>
          <a:xfrm>
            <a:off x="700091" y="324434"/>
            <a:ext cx="10015534" cy="6898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solidFill>
                  <a:schemeClr val="tx2"/>
                </a:solidFill>
                <a:latin typeface="Acherus Grotesque Regular" panose="02000505000000020004" pitchFamily="50" charset="0"/>
              </a:rPr>
              <a:t>KEY RESOURCES</a:t>
            </a:r>
            <a:endParaRPr sz="3000" kern="0" spc="141" dirty="0">
              <a:solidFill>
                <a:schemeClr val="tx2"/>
              </a:solidFill>
              <a:latin typeface="Acherus Grotesque Regular" panose="02000505000000020004" pitchFamily="50" charset="0"/>
            </a:endParaRP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8" name="pasted-image.pdf" descr="pasted-image.pdf"/>
          <p:cNvPicPr>
            <a:picLocks noChangeAspect="1"/>
          </p:cNvPicPr>
          <p:nvPr/>
        </p:nvPicPr>
        <p:blipFill>
          <a:blip r:embed="rId6"/>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33971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191999" cy="6934200"/>
          </a:xfrm>
          <a:prstGeom prst="rect">
            <a:avLst/>
          </a:prstGeom>
          <a:solidFill>
            <a:srgbClr val="861F41"/>
          </a:solidFill>
          <a:ln w="12700">
            <a:miter lim="400000"/>
          </a:ln>
        </p:spPr>
        <p:txBody>
          <a:bodyPr lIns="34289" rIns="34289" anchor="ctr"/>
          <a:lstStyle/>
          <a:p>
            <a:endParaRPr cap="all" spc="200" dirty="0"/>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2151320" y="1905000"/>
            <a:ext cx="137008" cy="137009"/>
          </a:xfrm>
          <a:prstGeom prst="rect">
            <a:avLst/>
          </a:prstGeom>
          <a:ln w="12700">
            <a:miter lim="400000"/>
          </a:ln>
        </p:spPr>
      </p:pic>
      <p:sp>
        <p:nvSpPr>
          <p:cNvPr id="12" name="PRESENTATION TITLE GOES HERE"/>
          <p:cNvSpPr/>
          <p:nvPr/>
        </p:nvSpPr>
        <p:spPr>
          <a:xfrm>
            <a:off x="2288328" y="2042009"/>
            <a:ext cx="8608272" cy="54878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P&amp;T PERSPECTIVES</a:t>
            </a:r>
          </a:p>
        </p:txBody>
      </p:sp>
      <p:sp>
        <p:nvSpPr>
          <p:cNvPr id="13" name="Professor Albert Einstein June 23, 2018"/>
          <p:cNvSpPr/>
          <p:nvPr/>
        </p:nvSpPr>
        <p:spPr>
          <a:xfrm>
            <a:off x="3223958" y="2860215"/>
            <a:ext cx="7367842" cy="1323439"/>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342900" indent="-342900" defTabSz="685800" eaLnBrk="1" fontAlgn="auto">
              <a:spcBef>
                <a:spcPts val="0"/>
              </a:spcBef>
              <a:spcAft>
                <a:spcPts val="0"/>
              </a:spcAft>
              <a:buFont typeface="Acherus Grotesque Regular" panose="02000505000000020004" pitchFamily="50" charset="0"/>
              <a:buChar char="&gt;"/>
              <a:defRPr sz="2400">
                <a:solidFill>
                  <a:srgbClr val="E57631"/>
                </a:solidFill>
                <a:latin typeface="Gineso Cond Thin"/>
                <a:ea typeface="Gineso Cond Thin"/>
                <a:cs typeface="Gineso Cond Thin"/>
                <a:sym typeface="Gineso Cond Thin"/>
              </a:defRPr>
            </a:pPr>
            <a:r>
              <a:rPr lang="en-US" sz="20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Department Head</a:t>
            </a:r>
          </a:p>
          <a:p>
            <a:pPr marL="342900" indent="-342900" defTabSz="685800" eaLnBrk="1" fontAlgn="auto">
              <a:spcBef>
                <a:spcPts val="0"/>
              </a:spcBef>
              <a:spcAft>
                <a:spcPts val="0"/>
              </a:spcAft>
              <a:buFont typeface="Acherus Grotesque Regular" panose="02000505000000020004" pitchFamily="50" charset="0"/>
              <a:buChar char="&gt;"/>
              <a:defRPr sz="2400">
                <a:solidFill>
                  <a:srgbClr val="E57631"/>
                </a:solidFill>
                <a:latin typeface="Gineso Cond Thin"/>
                <a:ea typeface="Gineso Cond Thin"/>
                <a:cs typeface="Gineso Cond Thin"/>
                <a:sym typeface="Gineso Cond Thin"/>
              </a:defRPr>
            </a:pPr>
            <a:r>
              <a:rPr lang="en-US" sz="20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Dean</a:t>
            </a:r>
          </a:p>
          <a:p>
            <a:pPr marL="342900" indent="-342900" defTabSz="685800" eaLnBrk="1" fontAlgn="auto">
              <a:spcBef>
                <a:spcPts val="0"/>
              </a:spcBef>
              <a:spcAft>
                <a:spcPts val="0"/>
              </a:spcAft>
              <a:buFont typeface="Acherus Grotesque Regular" panose="02000505000000020004" pitchFamily="50" charset="0"/>
              <a:buChar char="&gt;"/>
              <a:defRPr sz="2400">
                <a:solidFill>
                  <a:srgbClr val="E57631"/>
                </a:solidFill>
                <a:latin typeface="Gineso Cond Thin"/>
                <a:ea typeface="Gineso Cond Thin"/>
                <a:cs typeface="Gineso Cond Thin"/>
                <a:sym typeface="Gineso Cond Thin"/>
              </a:defRPr>
            </a:pPr>
            <a:r>
              <a:rPr lang="en-US" sz="20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University P&amp;T Committee</a:t>
            </a:r>
          </a:p>
          <a:p>
            <a:pPr marL="342900" indent="-342900" defTabSz="685800" eaLnBrk="1" fontAlgn="auto">
              <a:spcBef>
                <a:spcPts val="0"/>
              </a:spcBef>
              <a:spcAft>
                <a:spcPts val="0"/>
              </a:spcAft>
              <a:buFont typeface="Acherus Grotesque Regular" panose="02000505000000020004" pitchFamily="50" charset="0"/>
              <a:buChar char="&gt;"/>
              <a:defRPr sz="2400">
                <a:solidFill>
                  <a:srgbClr val="E57631"/>
                </a:solidFill>
                <a:latin typeface="Gineso Cond Thin"/>
                <a:ea typeface="Gineso Cond Thin"/>
                <a:cs typeface="Gineso Cond Thin"/>
                <a:sym typeface="Gineso Cond Thin"/>
              </a:defRPr>
            </a:pPr>
            <a:r>
              <a:rPr lang="en-US" sz="20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Views from Recently promoted faculty</a:t>
            </a:r>
            <a:endPar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endParaRPr>
          </a:p>
        </p:txBody>
      </p:sp>
      <p:grpSp>
        <p:nvGrpSpPr>
          <p:cNvPr id="11" name="Group 10"/>
          <p:cNvGrpSpPr/>
          <p:nvPr/>
        </p:nvGrpSpPr>
        <p:grpSpPr>
          <a:xfrm>
            <a:off x="0" y="6368010"/>
            <a:ext cx="2743200" cy="414598"/>
            <a:chOff x="-1524000" y="6368010"/>
            <a:chExt cx="2743200" cy="414598"/>
          </a:xfrm>
        </p:grpSpPr>
        <p:sp>
          <p:nvSpPr>
            <p:cNvPr id="14"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35430709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F9B5C-9693-B45B-19DE-61663BD68902}"/>
            </a:ext>
          </a:extLst>
        </p:cNvPr>
        <p:cNvGrpSpPr/>
        <p:nvPr/>
      </p:nvGrpSpPr>
      <p:grpSpPr>
        <a:xfrm>
          <a:off x="0" y="0"/>
          <a:ext cx="0" cy="0"/>
          <a:chOff x="0" y="0"/>
          <a:chExt cx="0" cy="0"/>
        </a:xfrm>
      </p:grpSpPr>
      <p:sp>
        <p:nvSpPr>
          <p:cNvPr id="168" name="Rectangle">
            <a:extLst>
              <a:ext uri="{FF2B5EF4-FFF2-40B4-BE49-F238E27FC236}">
                <a16:creationId xmlns:a16="http://schemas.microsoft.com/office/drawing/2014/main" id="{80B6141A-25C4-D40B-E6B3-899CF81501A4}"/>
              </a:ext>
            </a:extLst>
          </p:cNvPr>
          <p:cNvSpPr/>
          <p:nvPr/>
        </p:nvSpPr>
        <p:spPr>
          <a:xfrm>
            <a:off x="-6847" y="26857"/>
            <a:ext cx="12191999" cy="6934200"/>
          </a:xfrm>
          <a:prstGeom prst="rect">
            <a:avLst/>
          </a:prstGeom>
          <a:solidFill>
            <a:srgbClr val="861F41"/>
          </a:solidFill>
          <a:ln w="12700">
            <a:miter lim="400000"/>
          </a:ln>
        </p:spPr>
        <p:txBody>
          <a:bodyPr lIns="34289" rIns="34289" anchor="ctr"/>
          <a:lstStyle/>
          <a:p>
            <a:endParaRPr cap="all" spc="200" dirty="0"/>
          </a:p>
        </p:txBody>
      </p:sp>
      <p:sp>
        <p:nvSpPr>
          <p:cNvPr id="170" name="Title 1">
            <a:extLst>
              <a:ext uri="{FF2B5EF4-FFF2-40B4-BE49-F238E27FC236}">
                <a16:creationId xmlns:a16="http://schemas.microsoft.com/office/drawing/2014/main" id="{D16CC201-888C-7DCA-1661-2AC6851E6B9B}"/>
              </a:ext>
            </a:extLst>
          </p:cNvPr>
          <p:cNvSpPr/>
          <p:nvPr/>
        </p:nvSpPr>
        <p:spPr>
          <a:xfrm>
            <a:off x="3371391" y="2756406"/>
            <a:ext cx="418421"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a:extLst>
              <a:ext uri="{FF2B5EF4-FFF2-40B4-BE49-F238E27FC236}">
                <a16:creationId xmlns:a16="http://schemas.microsoft.com/office/drawing/2014/main" id="{0C15DEFA-3F2D-908D-4CB6-FDCECFF50B67}"/>
              </a:ext>
            </a:extLst>
          </p:cNvPr>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a:extLst>
              <a:ext uri="{FF2B5EF4-FFF2-40B4-BE49-F238E27FC236}">
                <a16:creationId xmlns:a16="http://schemas.microsoft.com/office/drawing/2014/main" id="{5AE14A91-CE4A-B03F-FD3C-06E67A1FD986}"/>
              </a:ext>
            </a:extLst>
          </p:cNvPr>
          <p:cNvPicPr>
            <a:picLocks noChangeAspect="1"/>
          </p:cNvPicPr>
          <p:nvPr/>
        </p:nvPicPr>
        <p:blipFill>
          <a:blip r:embed="rId3"/>
          <a:stretch>
            <a:fillRect/>
          </a:stretch>
        </p:blipFill>
        <p:spPr>
          <a:xfrm>
            <a:off x="1473793" y="914400"/>
            <a:ext cx="137008" cy="137009"/>
          </a:xfrm>
          <a:prstGeom prst="rect">
            <a:avLst/>
          </a:prstGeom>
          <a:ln w="12700">
            <a:miter lim="400000"/>
          </a:ln>
        </p:spPr>
      </p:pic>
      <p:sp>
        <p:nvSpPr>
          <p:cNvPr id="12" name="PRESENTATION TITLE GOES HERE">
            <a:extLst>
              <a:ext uri="{FF2B5EF4-FFF2-40B4-BE49-F238E27FC236}">
                <a16:creationId xmlns:a16="http://schemas.microsoft.com/office/drawing/2014/main" id="{32D17B5C-DEB2-A59C-1FDC-6D962E132914}"/>
              </a:ext>
            </a:extLst>
          </p:cNvPr>
          <p:cNvSpPr/>
          <p:nvPr/>
        </p:nvSpPr>
        <p:spPr>
          <a:xfrm>
            <a:off x="1610801" y="1021573"/>
            <a:ext cx="8608272" cy="5487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Department head’s PERSPECTIVE</a:t>
            </a:r>
          </a:p>
        </p:txBody>
      </p:sp>
      <p:sp>
        <p:nvSpPr>
          <p:cNvPr id="13" name="Professor Albert Einstein June 23, 2018">
            <a:extLst>
              <a:ext uri="{FF2B5EF4-FFF2-40B4-BE49-F238E27FC236}">
                <a16:creationId xmlns:a16="http://schemas.microsoft.com/office/drawing/2014/main" id="{D33D68E7-13EE-621B-1EDD-FFFFAB582B87}"/>
              </a:ext>
            </a:extLst>
          </p:cNvPr>
          <p:cNvSpPr/>
          <p:nvPr/>
        </p:nvSpPr>
        <p:spPr>
          <a:xfrm>
            <a:off x="2144925" y="4974061"/>
            <a:ext cx="7239000" cy="707886"/>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20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Eileen Van Aken</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20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Industrial and Systems Engineering</a:t>
            </a:r>
          </a:p>
        </p:txBody>
      </p:sp>
      <p:grpSp>
        <p:nvGrpSpPr>
          <p:cNvPr id="11" name="Group 10">
            <a:extLst>
              <a:ext uri="{FF2B5EF4-FFF2-40B4-BE49-F238E27FC236}">
                <a16:creationId xmlns:a16="http://schemas.microsoft.com/office/drawing/2014/main" id="{F8CA83EC-520D-B89C-4D98-9C46B6F8D5E5}"/>
              </a:ext>
            </a:extLst>
          </p:cNvPr>
          <p:cNvGrpSpPr/>
          <p:nvPr/>
        </p:nvGrpSpPr>
        <p:grpSpPr>
          <a:xfrm>
            <a:off x="0" y="6368010"/>
            <a:ext cx="2743200" cy="414598"/>
            <a:chOff x="-1524000" y="6368010"/>
            <a:chExt cx="2743200" cy="414598"/>
          </a:xfrm>
        </p:grpSpPr>
        <p:sp>
          <p:nvSpPr>
            <p:cNvPr id="14" name="Straight Connector 19">
              <a:extLst>
                <a:ext uri="{FF2B5EF4-FFF2-40B4-BE49-F238E27FC236}">
                  <a16:creationId xmlns:a16="http://schemas.microsoft.com/office/drawing/2014/main" id="{B59419FC-FB09-0E5E-0FBC-D18EBA27A965}"/>
                </a:ext>
              </a:extLst>
            </p:cNvPr>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a:extLst>
                <a:ext uri="{FF2B5EF4-FFF2-40B4-BE49-F238E27FC236}">
                  <a16:creationId xmlns:a16="http://schemas.microsoft.com/office/drawing/2014/main" id="{E7840949-E3BF-FF39-DE07-FE0309288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pic>
        <p:nvPicPr>
          <p:cNvPr id="3" name="Picture 2" descr="Medium shot of a person smiling&#10;&#10;Description automatically generated">
            <a:extLst>
              <a:ext uri="{FF2B5EF4-FFF2-40B4-BE49-F238E27FC236}">
                <a16:creationId xmlns:a16="http://schemas.microsoft.com/office/drawing/2014/main" id="{D234C5E8-2BB9-6861-4454-A8ACDDA837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1715869"/>
            <a:ext cx="4670850" cy="3112684"/>
          </a:xfrm>
          <a:prstGeom prst="rect">
            <a:avLst/>
          </a:prstGeom>
        </p:spPr>
      </p:pic>
    </p:spTree>
    <p:extLst>
      <p:ext uri="{BB962C8B-B14F-4D97-AF65-F5344CB8AC3E}">
        <p14:creationId xmlns:p14="http://schemas.microsoft.com/office/powerpoint/2010/main" val="245121873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828800" y="1371600"/>
            <a:ext cx="7397442" cy="4730285"/>
          </a:xfrm>
        </p:spPr>
        <p:txBody>
          <a:bodyPr/>
          <a:lstStyle/>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P&amp;T perceptions and outcomes</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P&amp;T processes and practices</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Faculty Affairs’ Advice &amp; Recommendations</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Perspectives</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Department heads’</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Dean’s </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University P&amp;T committee’s </a:t>
            </a:r>
          </a:p>
          <a:p>
            <a:pPr lvl="1">
              <a:buClr>
                <a:srgbClr val="E87722"/>
              </a:buClr>
              <a:buFont typeface="Acherus Grotesque Regular" panose="02000505000000020004" pitchFamily="50" charset="0"/>
              <a:buChar char="&gt;"/>
            </a:pPr>
            <a:r>
              <a:rPr lang="en-US" altLang="en-US" sz="2400" dirty="0">
                <a:solidFill>
                  <a:schemeClr val="tx2"/>
                </a:solidFill>
                <a:latin typeface="Arial" panose="020B0604020202020204" pitchFamily="34" charset="0"/>
                <a:cs typeface="Arial" panose="020B0604020202020204" pitchFamily="34" charset="0"/>
              </a:rPr>
              <a:t>Recently promoted faculty</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Questions and discussion </a:t>
            </a:r>
          </a:p>
          <a:p>
            <a:pPr marL="0" indent="0">
              <a:buClr>
                <a:srgbClr val="E87722"/>
              </a:buClr>
              <a:buNone/>
            </a:pPr>
            <a:endParaRPr lang="en-US" altLang="en-US" sz="2800" dirty="0">
              <a:solidFill>
                <a:schemeClr val="tx2"/>
              </a:solidFill>
              <a:latin typeface="Arial" panose="020B0604020202020204" pitchFamily="34" charset="0"/>
              <a:cs typeface="Arial" panose="020B0604020202020204" pitchFamily="34" charset="0"/>
            </a:endParaRPr>
          </a:p>
        </p:txBody>
      </p:sp>
      <p:sp>
        <p:nvSpPr>
          <p:cNvPr id="5" name="MEET OUR TEAM"/>
          <p:cNvSpPr/>
          <p:nvPr/>
        </p:nvSpPr>
        <p:spPr>
          <a:xfrm>
            <a:off x="733746" y="669378"/>
            <a:ext cx="4884087" cy="500985"/>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solidFill>
                  <a:schemeClr val="tx2"/>
                </a:solidFill>
                <a:latin typeface="Acherus Grotesque Regular" panose="02000505000000020004" pitchFamily="50" charset="0"/>
              </a:rPr>
              <a:t>AGENDA</a:t>
            </a:r>
            <a:endParaRPr sz="3000" kern="0" spc="141" dirty="0">
              <a:solidFill>
                <a:schemeClr val="tx2"/>
              </a:solidFill>
              <a:latin typeface="Acherus Grotesque Regular" panose="02000505000000020004" pitchFamily="50" charset="0"/>
            </a:endParaRP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8"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6847" y="26857"/>
            <a:ext cx="12191999" cy="6934200"/>
          </a:xfrm>
          <a:prstGeom prst="rect">
            <a:avLst/>
          </a:prstGeom>
          <a:solidFill>
            <a:srgbClr val="861F41"/>
          </a:solidFill>
          <a:ln w="12700">
            <a:miter lim="400000"/>
          </a:ln>
        </p:spPr>
        <p:txBody>
          <a:bodyPr lIns="34289" rIns="34289" anchor="ctr"/>
          <a:lstStyle/>
          <a:p>
            <a:endParaRPr cap="all" spc="200" dirty="0"/>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1473793" y="914400"/>
            <a:ext cx="137008" cy="137009"/>
          </a:xfrm>
          <a:prstGeom prst="rect">
            <a:avLst/>
          </a:prstGeom>
          <a:ln w="12700">
            <a:miter lim="400000"/>
          </a:ln>
        </p:spPr>
      </p:pic>
      <p:sp>
        <p:nvSpPr>
          <p:cNvPr id="12" name="PRESENTATION TITLE GOES HERE"/>
          <p:cNvSpPr/>
          <p:nvPr/>
        </p:nvSpPr>
        <p:spPr>
          <a:xfrm>
            <a:off x="1610801" y="1021573"/>
            <a:ext cx="8608272" cy="5487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Dean’s PERSPECTIVE</a:t>
            </a:r>
          </a:p>
        </p:txBody>
      </p:sp>
      <p:sp>
        <p:nvSpPr>
          <p:cNvPr id="13" name="Professor Albert Einstein June 23, 2018"/>
          <p:cNvSpPr/>
          <p:nvPr/>
        </p:nvSpPr>
        <p:spPr>
          <a:xfrm>
            <a:off x="2469652" y="5205614"/>
            <a:ext cx="7239000" cy="707886"/>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20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Laura Belmonte</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20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College of Liberal Arts and Human Sciences</a:t>
            </a:r>
          </a:p>
        </p:txBody>
      </p:sp>
      <p:grpSp>
        <p:nvGrpSpPr>
          <p:cNvPr id="11" name="Group 10"/>
          <p:cNvGrpSpPr/>
          <p:nvPr/>
        </p:nvGrpSpPr>
        <p:grpSpPr>
          <a:xfrm>
            <a:off x="0" y="6368010"/>
            <a:ext cx="2743200" cy="414598"/>
            <a:chOff x="-1524000" y="6368010"/>
            <a:chExt cx="2743200" cy="414598"/>
          </a:xfrm>
        </p:grpSpPr>
        <p:sp>
          <p:nvSpPr>
            <p:cNvPr id="14"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pic>
        <p:nvPicPr>
          <p:cNvPr id="3" name="Picture 2" descr="A person smiling at the camera&#10;&#10;Description automatically generated">
            <a:extLst>
              <a:ext uri="{FF2B5EF4-FFF2-40B4-BE49-F238E27FC236}">
                <a16:creationId xmlns:a16="http://schemas.microsoft.com/office/drawing/2014/main" id="{6294479E-D4A5-2A53-CB42-7C408D854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391" y="1718546"/>
            <a:ext cx="5134569" cy="3420907"/>
          </a:xfrm>
          <a:prstGeom prst="rect">
            <a:avLst/>
          </a:prstGeom>
        </p:spPr>
      </p:pic>
    </p:spTree>
    <p:extLst>
      <p:ext uri="{BB962C8B-B14F-4D97-AF65-F5344CB8AC3E}">
        <p14:creationId xmlns:p14="http://schemas.microsoft.com/office/powerpoint/2010/main" val="42280950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1" y="-38100"/>
            <a:ext cx="12191999" cy="6934200"/>
          </a:xfrm>
          <a:prstGeom prst="rect">
            <a:avLst/>
          </a:prstGeom>
          <a:solidFill>
            <a:srgbClr val="861F41"/>
          </a:solidFill>
          <a:ln w="12700">
            <a:miter lim="400000"/>
          </a:ln>
        </p:spPr>
        <p:txBody>
          <a:bodyPr lIns="34289" rIns="34289" anchor="ctr"/>
          <a:lstStyle/>
          <a:p>
            <a:endParaRPr cap="all" spc="200" dirty="0"/>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1473793" y="914400"/>
            <a:ext cx="137008" cy="137009"/>
          </a:xfrm>
          <a:prstGeom prst="rect">
            <a:avLst/>
          </a:prstGeom>
          <a:ln w="12700">
            <a:miter lim="400000"/>
          </a:ln>
        </p:spPr>
      </p:pic>
      <p:sp>
        <p:nvSpPr>
          <p:cNvPr id="12" name="PRESENTATION TITLE GOES HERE"/>
          <p:cNvSpPr/>
          <p:nvPr/>
        </p:nvSpPr>
        <p:spPr>
          <a:xfrm>
            <a:off x="1610801" y="1021573"/>
            <a:ext cx="8608272" cy="54878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University committee PERSPECTIVE</a:t>
            </a:r>
          </a:p>
        </p:txBody>
      </p:sp>
      <p:sp>
        <p:nvSpPr>
          <p:cNvPr id="13" name="Professor Albert Einstein June 23, 2018"/>
          <p:cNvSpPr/>
          <p:nvPr/>
        </p:nvSpPr>
        <p:spPr>
          <a:xfrm>
            <a:off x="1905001" y="5375667"/>
            <a:ext cx="8314072" cy="707886"/>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20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Virginia Buechner-Maxwell</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20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Professor, Department of Large Animal Clinical Sciences</a:t>
            </a:r>
          </a:p>
        </p:txBody>
      </p:sp>
      <p:grpSp>
        <p:nvGrpSpPr>
          <p:cNvPr id="11" name="Group 10"/>
          <p:cNvGrpSpPr/>
          <p:nvPr/>
        </p:nvGrpSpPr>
        <p:grpSpPr>
          <a:xfrm>
            <a:off x="0" y="6368010"/>
            <a:ext cx="2743200" cy="414598"/>
            <a:chOff x="-1524000" y="6368010"/>
            <a:chExt cx="2743200" cy="414598"/>
          </a:xfrm>
        </p:grpSpPr>
        <p:sp>
          <p:nvSpPr>
            <p:cNvPr id="14"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pic>
        <p:nvPicPr>
          <p:cNvPr id="4" name="Picture 3" descr="A person wearing a red shirt and a necklace&#10;&#10;Description automatically generated">
            <a:extLst>
              <a:ext uri="{FF2B5EF4-FFF2-40B4-BE49-F238E27FC236}">
                <a16:creationId xmlns:a16="http://schemas.microsoft.com/office/drawing/2014/main" id="{829F544D-A5EE-090D-9777-6E784CCEE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983" y="1690899"/>
            <a:ext cx="2557219" cy="3580107"/>
          </a:xfrm>
          <a:prstGeom prst="rect">
            <a:avLst/>
          </a:prstGeom>
        </p:spPr>
      </p:pic>
    </p:spTree>
    <p:extLst>
      <p:ext uri="{BB962C8B-B14F-4D97-AF65-F5344CB8AC3E}">
        <p14:creationId xmlns:p14="http://schemas.microsoft.com/office/powerpoint/2010/main" val="252614139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152400" y="-202863"/>
            <a:ext cx="12191999" cy="6934200"/>
          </a:xfrm>
          <a:prstGeom prst="rect">
            <a:avLst/>
          </a:prstGeom>
          <a:solidFill>
            <a:srgbClr val="861F41"/>
          </a:solidFill>
          <a:ln w="12700">
            <a:miter lim="400000"/>
          </a:ln>
        </p:spPr>
        <p:txBody>
          <a:bodyPr lIns="34289" rIns="34289" anchor="ctr"/>
          <a:lstStyle/>
          <a:p>
            <a:endParaRPr cap="all" spc="200" dirty="0"/>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318227" y="647771"/>
            <a:ext cx="137008" cy="137009"/>
          </a:xfrm>
          <a:prstGeom prst="rect">
            <a:avLst/>
          </a:prstGeom>
          <a:ln w="12700">
            <a:miter lim="400000"/>
          </a:ln>
        </p:spPr>
      </p:pic>
      <p:sp>
        <p:nvSpPr>
          <p:cNvPr id="12" name="PRESENTATION TITLE GOES HERE"/>
          <p:cNvSpPr/>
          <p:nvPr/>
        </p:nvSpPr>
        <p:spPr>
          <a:xfrm>
            <a:off x="386731" y="660578"/>
            <a:ext cx="11736765" cy="73752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PERSPECTIVEs from recently promoted faculty</a:t>
            </a:r>
          </a:p>
        </p:txBody>
      </p:sp>
      <p:sp>
        <p:nvSpPr>
          <p:cNvPr id="13" name="Professor Albert Einstein June 23, 2018"/>
          <p:cNvSpPr/>
          <p:nvPr/>
        </p:nvSpPr>
        <p:spPr>
          <a:xfrm>
            <a:off x="617075" y="5060797"/>
            <a:ext cx="3665987" cy="769441"/>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6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Justin Lemkul</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6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Associate Professor</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2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Department of Biochemistry</a:t>
            </a:r>
          </a:p>
        </p:txBody>
      </p:sp>
      <p:grpSp>
        <p:nvGrpSpPr>
          <p:cNvPr id="11" name="Group 10"/>
          <p:cNvGrpSpPr/>
          <p:nvPr/>
        </p:nvGrpSpPr>
        <p:grpSpPr>
          <a:xfrm>
            <a:off x="0" y="6368010"/>
            <a:ext cx="2743200" cy="414598"/>
            <a:chOff x="-1524000" y="6368010"/>
            <a:chExt cx="2743200" cy="414598"/>
          </a:xfrm>
        </p:grpSpPr>
        <p:sp>
          <p:nvSpPr>
            <p:cNvPr id="14"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
        <p:nvSpPr>
          <p:cNvPr id="16" name="Professor Albert Einstein June 23, 2018">
            <a:extLst>
              <a:ext uri="{FF2B5EF4-FFF2-40B4-BE49-F238E27FC236}">
                <a16:creationId xmlns:a16="http://schemas.microsoft.com/office/drawing/2014/main" id="{33B86EAB-6AA0-D647-5169-E698963F9E12}"/>
              </a:ext>
            </a:extLst>
          </p:cNvPr>
          <p:cNvSpPr/>
          <p:nvPr/>
        </p:nvSpPr>
        <p:spPr>
          <a:xfrm>
            <a:off x="4558764" y="4800600"/>
            <a:ext cx="3826205" cy="769441"/>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6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Meredith Drum</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6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Associate Professor</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2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School of Visual Arts</a:t>
            </a:r>
          </a:p>
        </p:txBody>
      </p:sp>
      <p:sp>
        <p:nvSpPr>
          <p:cNvPr id="17" name="Professor Albert Einstein June 23, 2018">
            <a:extLst>
              <a:ext uri="{FF2B5EF4-FFF2-40B4-BE49-F238E27FC236}">
                <a16:creationId xmlns:a16="http://schemas.microsoft.com/office/drawing/2014/main" id="{636BE5E4-E54A-EDB7-0EC6-F65161A59C92}"/>
              </a:ext>
            </a:extLst>
          </p:cNvPr>
          <p:cNvSpPr/>
          <p:nvPr/>
        </p:nvSpPr>
        <p:spPr>
          <a:xfrm>
            <a:off x="8396471" y="5073206"/>
            <a:ext cx="3665987" cy="769441"/>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6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Frank Aylward</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6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 Associate Professor</a:t>
            </a:r>
          </a:p>
          <a:p>
            <a:pPr algn="ct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200" kern="0" spc="150" dirty="0">
                <a:solidFill>
                  <a:schemeClr val="bg1"/>
                </a:solidFill>
                <a:latin typeface="Acherus Grotesque Regular" panose="02000505000000020004" pitchFamily="50" charset="0"/>
                <a:ea typeface="Acherus Grotesque Regular" charset="0"/>
                <a:cs typeface="Acherus Grotesque Regular" charset="0"/>
                <a:sym typeface="Gineso Cond Thin"/>
              </a:rPr>
              <a:t>Department of Biological Sciences</a:t>
            </a:r>
          </a:p>
        </p:txBody>
      </p:sp>
      <p:pic>
        <p:nvPicPr>
          <p:cNvPr id="6" name="Picture 5" descr="A person in a blue dress&#10;&#10;Description automatically generated">
            <a:extLst>
              <a:ext uri="{FF2B5EF4-FFF2-40B4-BE49-F238E27FC236}">
                <a16:creationId xmlns:a16="http://schemas.microsoft.com/office/drawing/2014/main" id="{BB77EE1A-B96B-0849-0BA1-612DF443DF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680" y="1765580"/>
            <a:ext cx="2839381" cy="2839381"/>
          </a:xfrm>
          <a:prstGeom prst="rect">
            <a:avLst/>
          </a:prstGeom>
        </p:spPr>
      </p:pic>
      <p:pic>
        <p:nvPicPr>
          <p:cNvPr id="15" name="Picture 14" descr="A person wearing glasses and a red shirt&#10;&#10;Description automatically generated">
            <a:extLst>
              <a:ext uri="{FF2B5EF4-FFF2-40B4-BE49-F238E27FC236}">
                <a16:creationId xmlns:a16="http://schemas.microsoft.com/office/drawing/2014/main" id="{FA4A0412-8CE8-5AF0-63C3-2862DDAC61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4882" y="2092198"/>
            <a:ext cx="1906648" cy="2861761"/>
          </a:xfrm>
          <a:prstGeom prst="rect">
            <a:avLst/>
          </a:prstGeom>
        </p:spPr>
      </p:pic>
      <p:pic>
        <p:nvPicPr>
          <p:cNvPr id="22" name="Picture 21" descr="A person with a goatee and beard&#10;&#10;Description automatically generated">
            <a:extLst>
              <a:ext uri="{FF2B5EF4-FFF2-40B4-BE49-F238E27FC236}">
                <a16:creationId xmlns:a16="http://schemas.microsoft.com/office/drawing/2014/main" id="{C8C1C91C-EF2F-774C-DEE5-D12F046BE6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829" y="2092198"/>
            <a:ext cx="2271506" cy="2839381"/>
          </a:xfrm>
          <a:prstGeom prst="rect">
            <a:avLst/>
          </a:prstGeom>
        </p:spPr>
      </p:pic>
    </p:spTree>
    <p:extLst>
      <p:ext uri="{BB962C8B-B14F-4D97-AF65-F5344CB8AC3E}">
        <p14:creationId xmlns:p14="http://schemas.microsoft.com/office/powerpoint/2010/main" val="321768130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1" y="0"/>
            <a:ext cx="12192001" cy="6934200"/>
          </a:xfrm>
          <a:prstGeom prst="rect">
            <a:avLst/>
          </a:prstGeom>
          <a:solidFill>
            <a:srgbClr val="861F41"/>
          </a:solidFill>
          <a:ln w="12700">
            <a:miter lim="400000"/>
          </a:ln>
        </p:spPr>
        <p:txBody>
          <a:bodyPr lIns="34289" rIns="34289" anchor="ctr"/>
          <a:lstStyle/>
          <a:p>
            <a:endParaRPr/>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sp>
        <p:nvSpPr>
          <p:cNvPr id="12" name="PRESENTATION TITLE GOES HERE"/>
          <p:cNvSpPr/>
          <p:nvPr/>
        </p:nvSpPr>
        <p:spPr>
          <a:xfrm>
            <a:off x="1510309" y="2422564"/>
            <a:ext cx="9157693" cy="1140133"/>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algn="ct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Questions and discussion</a:t>
            </a:r>
          </a:p>
        </p:txBody>
      </p:sp>
      <p:sp>
        <p:nvSpPr>
          <p:cNvPr id="15" name="TextBox 3"/>
          <p:cNvSpPr txBox="1">
            <a:spLocks noChangeArrowheads="1"/>
          </p:cNvSpPr>
          <p:nvPr/>
        </p:nvSpPr>
        <p:spPr bwMode="auto">
          <a:xfrm>
            <a:off x="2282968" y="4294339"/>
            <a:ext cx="7696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1500" dirty="0">
                <a:solidFill>
                  <a:schemeClr val="bg2"/>
                </a:solidFill>
                <a:latin typeface="Arial" panose="020B0604020202020204" pitchFamily="34" charset="0"/>
                <a:cs typeface="Arial" panose="020B0604020202020204" pitchFamily="34" charset="0"/>
              </a:rPr>
              <a:t>Visit the Promotion and Tenure website for more information:</a:t>
            </a:r>
          </a:p>
          <a:p>
            <a:pPr algn="ctr" eaLnBrk="1" hangingPunct="1"/>
            <a:r>
              <a:rPr lang="en-US" sz="1500" dirty="0">
                <a:solidFill>
                  <a:schemeClr val="bg2"/>
                </a:solidFill>
                <a:latin typeface="Arial" panose="020B0604020202020204" pitchFamily="34" charset="0"/>
                <a:cs typeface="Arial" panose="020B0604020202020204" pitchFamily="34" charset="0"/>
                <a:hlinkClick r:id="rId3"/>
              </a:rPr>
              <a:t>https://faculty.vt.edu/promotion-tenure.html   </a:t>
            </a:r>
            <a:endParaRPr lang="en-US" sz="1500" dirty="0">
              <a:solidFill>
                <a:schemeClr val="bg2"/>
              </a:solidFill>
              <a:latin typeface="Arial" panose="020B0604020202020204" pitchFamily="34" charset="0"/>
              <a:cs typeface="Arial" panose="020B0604020202020204" pitchFamily="34" charset="0"/>
            </a:endParaRPr>
          </a:p>
          <a:p>
            <a:pPr eaLnBrk="1" hangingPunct="1"/>
            <a:endParaRPr lang="en-US" sz="1500" dirty="0">
              <a:solidFill>
                <a:schemeClr val="bg2"/>
              </a:solidFill>
              <a:latin typeface="Arial" panose="020B0604020202020204" pitchFamily="34" charset="0"/>
              <a:cs typeface="Arial" panose="020B0604020202020204" pitchFamily="34" charset="0"/>
            </a:endParaRPr>
          </a:p>
        </p:txBody>
      </p:sp>
      <p:grpSp>
        <p:nvGrpSpPr>
          <p:cNvPr id="10" name="Group 9"/>
          <p:cNvGrpSpPr/>
          <p:nvPr/>
        </p:nvGrpSpPr>
        <p:grpSpPr>
          <a:xfrm>
            <a:off x="0" y="6368010"/>
            <a:ext cx="2743200" cy="414598"/>
            <a:chOff x="-1524000" y="6368010"/>
            <a:chExt cx="2743200" cy="414598"/>
          </a:xfrm>
        </p:grpSpPr>
        <p:sp>
          <p:nvSpPr>
            <p:cNvPr id="11"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235300461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191999" cy="6934200"/>
          </a:xfrm>
          <a:prstGeom prst="rect">
            <a:avLst/>
          </a:prstGeom>
          <a:solidFill>
            <a:srgbClr val="E87722"/>
          </a:solidFill>
          <a:ln w="12700">
            <a:miter lim="400000"/>
          </a:ln>
        </p:spPr>
        <p:txBody>
          <a:bodyPr lIns="34289" rIns="34289" anchor="ctr"/>
          <a:lstStyle/>
          <a:p>
            <a:endParaRPr/>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grpSp>
        <p:nvGrpSpPr>
          <p:cNvPr id="15" name="Group 14"/>
          <p:cNvGrpSpPr/>
          <p:nvPr/>
        </p:nvGrpSpPr>
        <p:grpSpPr>
          <a:xfrm>
            <a:off x="0" y="6368010"/>
            <a:ext cx="2743200" cy="414598"/>
            <a:chOff x="-1524000" y="6368010"/>
            <a:chExt cx="2743200" cy="414598"/>
          </a:xfrm>
        </p:grpSpPr>
        <p:sp>
          <p:nvSpPr>
            <p:cNvPr id="16"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
        <p:nvSpPr>
          <p:cNvPr id="11" name="PRESENTATION TITLE GOES HERE"/>
          <p:cNvSpPr/>
          <p:nvPr/>
        </p:nvSpPr>
        <p:spPr>
          <a:xfrm>
            <a:off x="1510309" y="2422564"/>
            <a:ext cx="9157693" cy="1140133"/>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algn="ct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OTHER RESOURCES</a:t>
            </a:r>
          </a:p>
        </p:txBody>
      </p:sp>
    </p:spTree>
    <p:extLst>
      <p:ext uri="{BB962C8B-B14F-4D97-AF65-F5344CB8AC3E}">
        <p14:creationId xmlns:p14="http://schemas.microsoft.com/office/powerpoint/2010/main" val="146621096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ET OUR TEAM"/>
          <p:cNvSpPr/>
          <p:nvPr/>
        </p:nvSpPr>
        <p:spPr>
          <a:xfrm>
            <a:off x="722767" y="669378"/>
            <a:ext cx="10066010" cy="577182"/>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COVID-19 IMPACT CONSIDERATIONS </a:t>
            </a:r>
            <a:endParaRPr sz="3000" kern="0" spc="141" dirty="0">
              <a:latin typeface="Acherus Grotesque Regular" panose="02000505000000020004" pitchFamily="50" charset="0"/>
            </a:endParaRPr>
          </a:p>
        </p:txBody>
      </p:sp>
      <p:sp>
        <p:nvSpPr>
          <p:cNvPr id="7" name="Content Placeholder 2"/>
          <p:cNvSpPr txBox="1">
            <a:spLocks/>
          </p:cNvSpPr>
          <p:nvPr/>
        </p:nvSpPr>
        <p:spPr bwMode="auto">
          <a:xfrm>
            <a:off x="1211590" y="1524000"/>
            <a:ext cx="10134601" cy="279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Faculty COVID statements</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Inclusion of cancelled/postponed and/or virtual presentations</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SPOT scores for calendar year 2020 optional </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Tenure Clock Extensions </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Work assignment adjustments </a:t>
            </a:r>
          </a:p>
          <a:p>
            <a:pPr>
              <a:lnSpc>
                <a:spcPct val="130000"/>
              </a:lnSpc>
              <a:spcBef>
                <a:spcPts val="0"/>
              </a:spcBef>
              <a:spcAft>
                <a:spcPts val="600"/>
              </a:spcAft>
              <a:buClr>
                <a:srgbClr val="CD6600"/>
              </a:buClr>
              <a:buFont typeface="Acherus Grotesque Regular" panose="02000505000000020004" pitchFamily="50" charset="0"/>
              <a:buChar char="&gt;"/>
            </a:pPr>
            <a:r>
              <a:rPr lang="en-US" altLang="en-US" sz="2500" dirty="0">
                <a:solidFill>
                  <a:schemeClr val="tx2"/>
                </a:solidFill>
                <a:latin typeface="Arial" panose="020B0604020202020204" pitchFamily="34" charset="0"/>
              </a:rPr>
              <a:t>Modified duties</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External letter reuse</a:t>
            </a:r>
          </a:p>
        </p:txBody>
      </p:sp>
      <p:sp>
        <p:nvSpPr>
          <p:cNvPr id="2" name="TextBox 1">
            <a:extLst>
              <a:ext uri="{FF2B5EF4-FFF2-40B4-BE49-F238E27FC236}">
                <a16:creationId xmlns:a16="http://schemas.microsoft.com/office/drawing/2014/main" id="{BB061F97-30E6-E25A-1B45-5036349A1070}"/>
              </a:ext>
            </a:extLst>
          </p:cNvPr>
          <p:cNvSpPr txBox="1"/>
          <p:nvPr/>
        </p:nvSpPr>
        <p:spPr>
          <a:xfrm>
            <a:off x="0" y="6507480"/>
            <a:ext cx="808022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See </a:t>
            </a:r>
            <a:r>
              <a:rPr lang="en-US" sz="16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https://faculty.vt.edu/promotion-tenure/adaptations-promotion-tenure-process.html</a:t>
            </a:r>
            <a:r>
              <a:rPr lang="en-US" sz="1600" dirty="0">
                <a:solidFill>
                  <a:srgbClr val="0070C0"/>
                </a:solidFill>
                <a:latin typeface="Arial" panose="020B0604020202020204" pitchFamily="34" charset="0"/>
                <a:cs typeface="Arial" panose="020B0604020202020204" pitchFamily="34" charset="0"/>
              </a:rPr>
              <a:t> </a:t>
            </a:r>
          </a:p>
        </p:txBody>
      </p:sp>
      <p:grpSp>
        <p:nvGrpSpPr>
          <p:cNvPr id="9" name="Group 8"/>
          <p:cNvGrpSpPr/>
          <p:nvPr/>
        </p:nvGrpSpPr>
        <p:grpSpPr>
          <a:xfrm>
            <a:off x="9471660" y="6400801"/>
            <a:ext cx="2743200" cy="391044"/>
            <a:chOff x="7947660" y="6400801"/>
            <a:chExt cx="2743200" cy="391044"/>
          </a:xfrm>
        </p:grpSpPr>
        <p:sp>
          <p:nvSpPr>
            <p:cNvPr id="13"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5"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08839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371600"/>
            <a:ext cx="7930843" cy="4648200"/>
          </a:xfrm>
        </p:spPr>
        <p:txBody>
          <a:bodyPr rtlCol="0">
            <a:normAutofit fontScale="85000" lnSpcReduction="10000"/>
          </a:bodyPr>
          <a:lstStyle/>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College of Agriculture and Life Sciences</a:t>
            </a:r>
            <a:endParaRPr lang="en-US" sz="2500" dirty="0">
              <a:solidFill>
                <a:srgbClr val="0070C0"/>
              </a:solidFill>
              <a:latin typeface="Arial" panose="020B0604020202020204" pitchFamily="34" charset="0"/>
              <a:cs typeface="Arial" panose="020B0604020202020204" pitchFamily="34" charset="0"/>
            </a:endParaRP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College of Architecture, Arts, and Design</a:t>
            </a: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College of Engineering</a:t>
            </a:r>
            <a:endParaRPr lang="en-US" sz="2500" dirty="0">
              <a:solidFill>
                <a:srgbClr val="0070C0"/>
              </a:solidFill>
              <a:latin typeface="Arial" panose="020B0604020202020204" pitchFamily="34" charset="0"/>
              <a:cs typeface="Arial" panose="020B0604020202020204" pitchFamily="34" charset="0"/>
            </a:endParaRP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College of Liberal Arts and Human Sciences</a:t>
            </a: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College of Natural Resources and the Environment</a:t>
            </a: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College of Science</a:t>
            </a:r>
            <a:endParaRPr lang="en-US" sz="2500" dirty="0">
              <a:solidFill>
                <a:srgbClr val="0070C0"/>
              </a:solidFill>
              <a:latin typeface="Arial" panose="020B0604020202020204" pitchFamily="34" charset="0"/>
              <a:cs typeface="Arial" panose="020B0604020202020204" pitchFamily="34" charset="0"/>
            </a:endParaRP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Pamplin College of Business</a:t>
            </a:r>
            <a:endParaRPr lang="en-US" sz="2500" dirty="0">
              <a:solidFill>
                <a:srgbClr val="0070C0"/>
              </a:solidFill>
              <a:latin typeface="Arial" panose="020B0604020202020204" pitchFamily="34" charset="0"/>
              <a:cs typeface="Arial" panose="020B0604020202020204" pitchFamily="34" charset="0"/>
            </a:endParaRP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Virginia-Maryland College of Veterinary Medicine</a:t>
            </a: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Virginia Tech Carilion School of Medicine</a:t>
            </a:r>
          </a:p>
          <a:p>
            <a:pPr fontAlgn="auto">
              <a:spcAft>
                <a:spcPts val="0"/>
              </a:spcAft>
              <a:defRPr/>
            </a:pPr>
            <a:endParaRPr lang="en-US" sz="2500" dirty="0">
              <a:solidFill>
                <a:schemeClr val="tx2"/>
              </a:solidFill>
              <a:latin typeface="Arial" panose="020B0604020202020204" pitchFamily="34" charset="0"/>
              <a:cs typeface="Arial" panose="020B0604020202020204" pitchFamily="34" charset="0"/>
            </a:endParaRPr>
          </a:p>
        </p:txBody>
      </p:sp>
      <p:sp>
        <p:nvSpPr>
          <p:cNvPr id="5" name="MEET OUR TEAM"/>
          <p:cNvSpPr/>
          <p:nvPr/>
        </p:nvSpPr>
        <p:spPr>
          <a:xfrm>
            <a:off x="728666" y="669378"/>
            <a:ext cx="9601200" cy="500985"/>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marL="0" marR="0" lvl="0" indent="0" algn="l" defTabSz="644652" rtl="0" eaLnBrk="1" fontAlgn="auto" latinLnBrk="0" hangingPunct="0">
              <a:lnSpc>
                <a:spcPct val="90000"/>
              </a:lnSpc>
              <a:spcBef>
                <a:spcPts val="0"/>
              </a:spcBef>
              <a:spcAft>
                <a:spcPts val="0"/>
              </a:spcAft>
              <a:buClrTx/>
              <a:buSzTx/>
              <a:buFontTx/>
              <a:buNone/>
              <a:tabLst/>
              <a:defRPr/>
            </a:pPr>
            <a:r>
              <a:rPr kumimoji="0" lang="en-US" sz="3000" b="0" i="0" u="none" strike="noStrike" kern="0" cap="none" spc="141" normalizeH="0" baseline="0" noProof="0" dirty="0">
                <a:ln>
                  <a:noFill/>
                </a:ln>
                <a:solidFill>
                  <a:srgbClr val="585C5E"/>
                </a:solidFill>
                <a:effectLst/>
                <a:uLnTx/>
                <a:uFillTx/>
                <a:latin typeface="Acherus Grotesque Regular" panose="02000505000000020004" pitchFamily="50" charset="0"/>
                <a:sym typeface="Acherus Grotesque"/>
              </a:rPr>
              <a:t>COLLEGE P&amp;T GUIDELINES</a:t>
            </a:r>
            <a:endParaRPr kumimoji="0" sz="3000" b="0" i="0" u="none" strike="noStrike" kern="0" cap="none" spc="141" normalizeH="0" baseline="0" noProof="0" dirty="0">
              <a:ln>
                <a:noFill/>
              </a:ln>
              <a:solidFill>
                <a:srgbClr val="585C5E"/>
              </a:solidFill>
              <a:effectLst/>
              <a:uLnTx/>
              <a:uFillTx/>
              <a:latin typeface="Acherus Grotesque Regular" panose="02000505000000020004" pitchFamily="50" charset="0"/>
              <a:sym typeface="Acherus Grotesque"/>
            </a:endParaRPr>
          </a:p>
        </p:txBody>
      </p:sp>
      <p:grpSp>
        <p:nvGrpSpPr>
          <p:cNvPr id="8" name="Group 7"/>
          <p:cNvGrpSpPr/>
          <p:nvPr/>
        </p:nvGrpSpPr>
        <p:grpSpPr>
          <a:xfrm>
            <a:off x="9471660" y="6400801"/>
            <a:ext cx="2743200" cy="391044"/>
            <a:chOff x="7947660" y="6400801"/>
            <a:chExt cx="2743200" cy="391044"/>
          </a:xfrm>
        </p:grpSpPr>
        <p:sp>
          <p:nvSpPr>
            <p:cNvPr id="9"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4" name="pasted-image.pdf" descr="pasted-image.pdf"/>
          <p:cNvPicPr>
            <a:picLocks noChangeAspect="1"/>
          </p:cNvPicPr>
          <p:nvPr/>
        </p:nvPicPr>
        <p:blipFill>
          <a:blip r:embed="rId7"/>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52130029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191999" cy="6934200"/>
          </a:xfrm>
          <a:prstGeom prst="rect">
            <a:avLst/>
          </a:prstGeom>
          <a:solidFill>
            <a:srgbClr val="861F41"/>
          </a:solidFill>
          <a:ln w="12700">
            <a:miter lim="400000"/>
          </a:ln>
        </p:spPr>
        <p:txBody>
          <a:bodyPr lIns="34289" rIns="34289" anchor="ctr"/>
          <a:lstStyle/>
          <a:p>
            <a:endParaRPr/>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2151320" y="1905000"/>
            <a:ext cx="137008" cy="137009"/>
          </a:xfrm>
          <a:prstGeom prst="rect">
            <a:avLst/>
          </a:prstGeom>
          <a:ln w="12700">
            <a:miter lim="400000"/>
          </a:ln>
        </p:spPr>
      </p:pic>
      <p:sp>
        <p:nvSpPr>
          <p:cNvPr id="12" name="PRESENTATION TITLE GOES HERE"/>
          <p:cNvSpPr/>
          <p:nvPr/>
        </p:nvSpPr>
        <p:spPr>
          <a:xfrm>
            <a:off x="2288328" y="2042009"/>
            <a:ext cx="8608272" cy="54878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P&amp;T </a:t>
            </a:r>
            <a:r>
              <a:rPr lang="en-US" sz="3200" kern="0" cap="all" spc="200" dirty="0">
                <a:solidFill>
                  <a:schemeClr val="bg1"/>
                </a:solidFill>
                <a:latin typeface="Acherus Grotesque Regular" panose="02000505000000020004" pitchFamily="50" charset="0"/>
              </a:rPr>
              <a:t>Perceptions</a:t>
            </a:r>
            <a:r>
              <a:rPr lang="en-US" sz="3000" kern="0" cap="all" spc="200" dirty="0">
                <a:solidFill>
                  <a:schemeClr val="bg1"/>
                </a:solidFill>
                <a:latin typeface="Acherus Grotesque Regular" panose="02000505000000020004" pitchFamily="50" charset="0"/>
              </a:rPr>
              <a:t> AND Outcomes</a:t>
            </a:r>
          </a:p>
        </p:txBody>
      </p:sp>
      <p:sp>
        <p:nvSpPr>
          <p:cNvPr id="13" name="Professor Albert Einstein June 23, 2018"/>
          <p:cNvSpPr/>
          <p:nvPr/>
        </p:nvSpPr>
        <p:spPr>
          <a:xfrm>
            <a:off x="2288328" y="2637928"/>
            <a:ext cx="5730389" cy="307777"/>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Ron </a:t>
            </a:r>
            <a:r>
              <a:rPr lang="en-US" sz="1400" kern="0" cap="all" spc="150" dirty="0" err="1">
                <a:solidFill>
                  <a:schemeClr val="bg1"/>
                </a:solidFill>
                <a:latin typeface="Acherus Grotesque Regular" panose="02000505000000020004" pitchFamily="50" charset="0"/>
                <a:ea typeface="Acherus Grotesque Regular" charset="0"/>
                <a:cs typeface="Acherus Grotesque Regular" charset="0"/>
                <a:sym typeface="Gineso Cond Thin"/>
              </a:rPr>
              <a:t>fricker</a:t>
            </a: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 vice provost for faculty affairs</a:t>
            </a:r>
          </a:p>
        </p:txBody>
      </p:sp>
      <p:grpSp>
        <p:nvGrpSpPr>
          <p:cNvPr id="15" name="Group 14"/>
          <p:cNvGrpSpPr/>
          <p:nvPr/>
        </p:nvGrpSpPr>
        <p:grpSpPr>
          <a:xfrm>
            <a:off x="0" y="6368010"/>
            <a:ext cx="2743200" cy="414598"/>
            <a:chOff x="-1524000" y="6368010"/>
            <a:chExt cx="2743200" cy="414598"/>
          </a:xfrm>
        </p:grpSpPr>
        <p:sp>
          <p:nvSpPr>
            <p:cNvPr id="16"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18697138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ET OUR TEAM"/>
          <p:cNvSpPr/>
          <p:nvPr/>
        </p:nvSpPr>
        <p:spPr>
          <a:xfrm>
            <a:off x="728666" y="669378"/>
            <a:ext cx="8170135" cy="500985"/>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defRPr/>
            </a:pPr>
            <a:r>
              <a:rPr lang="en-US" sz="3000" dirty="0">
                <a:latin typeface="Acherus Grotesque Regular" panose="02000505000000020004" pitchFamily="50" charset="0"/>
              </a:rPr>
              <a:t>CLARITY OF TENURE </a:t>
            </a:r>
            <a:r>
              <a:rPr lang="en-US" sz="3000" u="sng" dirty="0">
                <a:latin typeface="Acherus Grotesque Regular" panose="02000505000000020004" pitchFamily="50" charset="0"/>
              </a:rPr>
              <a:t>PROCESS</a:t>
            </a:r>
            <a:endParaRPr lang="en-US" sz="3000" u="sng" kern="0" spc="141" dirty="0">
              <a:latin typeface="Acherus Grotesque Regular" panose="02000505000000020004" pitchFamily="50" charset="0"/>
            </a:endParaRPr>
          </a:p>
        </p:txBody>
      </p:sp>
      <p:sp>
        <p:nvSpPr>
          <p:cNvPr id="18" name="Title 1">
            <a:extLst>
              <a:ext uri="{FF2B5EF4-FFF2-40B4-BE49-F238E27FC236}">
                <a16:creationId xmlns:a16="http://schemas.microsoft.com/office/drawing/2014/main" id="{352F844B-0B2F-3048-916B-132D6B799E16}"/>
              </a:ext>
            </a:extLst>
          </p:cNvPr>
          <p:cNvSpPr/>
          <p:nvPr/>
        </p:nvSpPr>
        <p:spPr>
          <a:xfrm>
            <a:off x="10057035" y="6480111"/>
            <a:ext cx="534755" cy="311413"/>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endParaRPr sz="1050" dirty="0">
              <a:solidFill>
                <a:srgbClr val="75787B"/>
              </a:solidFill>
            </a:endParaRPr>
          </a:p>
        </p:txBody>
      </p:sp>
      <p:sp>
        <p:nvSpPr>
          <p:cNvPr id="21" name="TextBox 5"/>
          <p:cNvSpPr/>
          <p:nvPr/>
        </p:nvSpPr>
        <p:spPr>
          <a:xfrm>
            <a:off x="728666" y="1073337"/>
            <a:ext cx="7337025" cy="34342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Regular"/>
                <a:ea typeface="Acherus Grotesque Regular"/>
                <a:cs typeface="Acherus Grotesque Regular"/>
                <a:sym typeface="Acherus Grotesque"/>
              </a:defRPr>
            </a:lvl1pPr>
          </a:lstStyle>
          <a:p>
            <a:pPr eaLnBrk="1" fontAlgn="auto">
              <a:lnSpc>
                <a:spcPts val="2100"/>
              </a:lnSpc>
              <a:spcBef>
                <a:spcPts val="0"/>
              </a:spcBef>
              <a:spcAft>
                <a:spcPts val="0"/>
              </a:spcAft>
              <a:defRPr/>
            </a:pPr>
            <a:r>
              <a:rPr lang="en-US" kern="0" dirty="0">
                <a:solidFill>
                  <a:srgbClr val="6C1035"/>
                </a:solidFill>
                <a:latin typeface="Acherus Grotesque Regular" panose="02000505000000020004" pitchFamily="50" charset="0"/>
              </a:rPr>
              <a:t>FROM 2023 COACHE FACULTY JOB SATISFACTION SURVEY</a:t>
            </a:r>
          </a:p>
        </p:txBody>
      </p:sp>
      <p:grpSp>
        <p:nvGrpSpPr>
          <p:cNvPr id="12" name="Group 11"/>
          <p:cNvGrpSpPr/>
          <p:nvPr/>
        </p:nvGrpSpPr>
        <p:grpSpPr>
          <a:xfrm>
            <a:off x="9471660" y="6400801"/>
            <a:ext cx="2743200" cy="391044"/>
            <a:chOff x="7947660" y="6400801"/>
            <a:chExt cx="2743200" cy="391044"/>
          </a:xfrm>
        </p:grpSpPr>
        <p:sp>
          <p:nvSpPr>
            <p:cNvPr id="15"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20"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graphicFrame>
        <p:nvGraphicFramePr>
          <p:cNvPr id="5" name="Chart 4">
            <a:extLst>
              <a:ext uri="{FF2B5EF4-FFF2-40B4-BE49-F238E27FC236}">
                <a16:creationId xmlns:a16="http://schemas.microsoft.com/office/drawing/2014/main" id="{7D64AE1C-3940-7361-9276-6013B263207F}"/>
              </a:ext>
            </a:extLst>
          </p:cNvPr>
          <p:cNvGraphicFramePr/>
          <p:nvPr>
            <p:extLst>
              <p:ext uri="{D42A27DB-BD31-4B8C-83A1-F6EECF244321}">
                <p14:modId xmlns:p14="http://schemas.microsoft.com/office/powerpoint/2010/main" val="255825256"/>
              </p:ext>
            </p:extLst>
          </p:nvPr>
        </p:nvGraphicFramePr>
        <p:xfrm>
          <a:off x="579322" y="2013791"/>
          <a:ext cx="5694478" cy="37477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BACE194A-F61D-4701-A5F6-5FCDFA51FD19}"/>
              </a:ext>
            </a:extLst>
          </p:cNvPr>
          <p:cNvGraphicFramePr/>
          <p:nvPr>
            <p:extLst>
              <p:ext uri="{D42A27DB-BD31-4B8C-83A1-F6EECF244321}">
                <p14:modId xmlns:p14="http://schemas.microsoft.com/office/powerpoint/2010/main" val="3022802503"/>
              </p:ext>
            </p:extLst>
          </p:nvPr>
        </p:nvGraphicFramePr>
        <p:xfrm>
          <a:off x="6273800" y="2055557"/>
          <a:ext cx="5694478" cy="37477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98513E6A-A0DD-5FF7-5414-11F88BBCCE77}"/>
              </a:ext>
            </a:extLst>
          </p:cNvPr>
          <p:cNvGraphicFramePr/>
          <p:nvPr>
            <p:extLst>
              <p:ext uri="{D42A27DB-BD31-4B8C-83A1-F6EECF244321}">
                <p14:modId xmlns:p14="http://schemas.microsoft.com/office/powerpoint/2010/main" val="1598770259"/>
              </p:ext>
            </p:extLst>
          </p:nvPr>
        </p:nvGraphicFramePr>
        <p:xfrm>
          <a:off x="8458200" y="434054"/>
          <a:ext cx="3541934" cy="139909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2390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ET OUR TEAM"/>
          <p:cNvSpPr/>
          <p:nvPr/>
        </p:nvSpPr>
        <p:spPr>
          <a:xfrm>
            <a:off x="728666" y="669378"/>
            <a:ext cx="8170135" cy="500985"/>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defRPr/>
            </a:pPr>
            <a:r>
              <a:rPr lang="en-US" sz="3000" dirty="0">
                <a:latin typeface="Acherus Grotesque Regular" panose="02000505000000020004" pitchFamily="50" charset="0"/>
              </a:rPr>
              <a:t>CLARITY OF TENURE </a:t>
            </a:r>
            <a:r>
              <a:rPr lang="en-US" sz="3000" u="sng" dirty="0">
                <a:latin typeface="Acherus Grotesque Regular" panose="02000505000000020004" pitchFamily="50" charset="0"/>
              </a:rPr>
              <a:t>STANDARDS</a:t>
            </a:r>
            <a:endParaRPr lang="en-US" sz="3000" u="sng" kern="0" spc="141" dirty="0">
              <a:latin typeface="Acherus Grotesque Regular" panose="02000505000000020004" pitchFamily="50" charset="0"/>
            </a:endParaRPr>
          </a:p>
        </p:txBody>
      </p:sp>
      <p:sp>
        <p:nvSpPr>
          <p:cNvPr id="18" name="Title 1">
            <a:extLst>
              <a:ext uri="{FF2B5EF4-FFF2-40B4-BE49-F238E27FC236}">
                <a16:creationId xmlns:a16="http://schemas.microsoft.com/office/drawing/2014/main" id="{352F844B-0B2F-3048-916B-132D6B799E16}"/>
              </a:ext>
            </a:extLst>
          </p:cNvPr>
          <p:cNvSpPr/>
          <p:nvPr/>
        </p:nvSpPr>
        <p:spPr>
          <a:xfrm>
            <a:off x="10057035" y="6480111"/>
            <a:ext cx="534755" cy="311413"/>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endParaRPr sz="1050" dirty="0">
              <a:solidFill>
                <a:srgbClr val="75787B"/>
              </a:solidFill>
            </a:endParaRPr>
          </a:p>
        </p:txBody>
      </p:sp>
      <p:sp>
        <p:nvSpPr>
          <p:cNvPr id="21" name="TextBox 5"/>
          <p:cNvSpPr/>
          <p:nvPr/>
        </p:nvSpPr>
        <p:spPr>
          <a:xfrm>
            <a:off x="728666" y="1073337"/>
            <a:ext cx="7337025" cy="34342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spc="200">
                <a:latin typeface="Acherus Grotesque Regular"/>
                <a:ea typeface="Acherus Grotesque Regular"/>
                <a:cs typeface="Acherus Grotesque Regular"/>
                <a:sym typeface="Acherus Grotesque"/>
              </a:defRPr>
            </a:lvl1pPr>
          </a:lstStyle>
          <a:p>
            <a:pPr eaLnBrk="1" fontAlgn="auto">
              <a:lnSpc>
                <a:spcPts val="2100"/>
              </a:lnSpc>
              <a:spcBef>
                <a:spcPts val="0"/>
              </a:spcBef>
              <a:spcAft>
                <a:spcPts val="0"/>
              </a:spcAft>
              <a:defRPr/>
            </a:pPr>
            <a:r>
              <a:rPr lang="en-US" kern="0" dirty="0">
                <a:solidFill>
                  <a:srgbClr val="6C1035"/>
                </a:solidFill>
                <a:latin typeface="Acherus Grotesque Regular" panose="02000505000000020004" pitchFamily="50" charset="0"/>
              </a:rPr>
              <a:t>FROM 2023 COACHE FACULTY JOB SATISFACTION SURVEY</a:t>
            </a:r>
          </a:p>
        </p:txBody>
      </p:sp>
      <p:grpSp>
        <p:nvGrpSpPr>
          <p:cNvPr id="12" name="Group 11"/>
          <p:cNvGrpSpPr/>
          <p:nvPr/>
        </p:nvGrpSpPr>
        <p:grpSpPr>
          <a:xfrm>
            <a:off x="9471660" y="6400801"/>
            <a:ext cx="2743200" cy="391044"/>
            <a:chOff x="7947660" y="6400801"/>
            <a:chExt cx="2743200" cy="391044"/>
          </a:xfrm>
        </p:grpSpPr>
        <p:sp>
          <p:nvSpPr>
            <p:cNvPr id="15"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20"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graphicFrame>
        <p:nvGraphicFramePr>
          <p:cNvPr id="2" name="Chart 1">
            <a:extLst>
              <a:ext uri="{FF2B5EF4-FFF2-40B4-BE49-F238E27FC236}">
                <a16:creationId xmlns:a16="http://schemas.microsoft.com/office/drawing/2014/main" id="{20CF4CC2-1BFC-08C3-907E-F1C9769B8094}"/>
              </a:ext>
            </a:extLst>
          </p:cNvPr>
          <p:cNvGraphicFramePr/>
          <p:nvPr>
            <p:extLst>
              <p:ext uri="{D42A27DB-BD31-4B8C-83A1-F6EECF244321}">
                <p14:modId xmlns:p14="http://schemas.microsoft.com/office/powerpoint/2010/main" val="2366916995"/>
              </p:ext>
            </p:extLst>
          </p:nvPr>
        </p:nvGraphicFramePr>
        <p:xfrm>
          <a:off x="579322" y="2013791"/>
          <a:ext cx="5694478" cy="37477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7EA26E2F-1EF7-16B2-EB92-AE946F6A5C9D}"/>
              </a:ext>
            </a:extLst>
          </p:cNvPr>
          <p:cNvGraphicFramePr/>
          <p:nvPr>
            <p:extLst>
              <p:ext uri="{D42A27DB-BD31-4B8C-83A1-F6EECF244321}">
                <p14:modId xmlns:p14="http://schemas.microsoft.com/office/powerpoint/2010/main" val="2478286153"/>
              </p:ext>
            </p:extLst>
          </p:nvPr>
        </p:nvGraphicFramePr>
        <p:xfrm>
          <a:off x="6273800" y="2055557"/>
          <a:ext cx="5694478" cy="37477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73BB970D-FB19-55AB-411A-5CF38AFBC510}"/>
              </a:ext>
            </a:extLst>
          </p:cNvPr>
          <p:cNvGraphicFramePr/>
          <p:nvPr>
            <p:extLst>
              <p:ext uri="{D42A27DB-BD31-4B8C-83A1-F6EECF244321}">
                <p14:modId xmlns:p14="http://schemas.microsoft.com/office/powerpoint/2010/main" val="281395082"/>
              </p:ext>
            </p:extLst>
          </p:nvPr>
        </p:nvGraphicFramePr>
        <p:xfrm>
          <a:off x="8458200" y="434054"/>
          <a:ext cx="3541934" cy="139909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3186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 </a:t>
            </a:r>
          </a:p>
        </p:txBody>
      </p:sp>
      <p:graphicFrame>
        <p:nvGraphicFramePr>
          <p:cNvPr id="6" name="Chart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25001408"/>
              </p:ext>
            </p:extLst>
          </p:nvPr>
        </p:nvGraphicFramePr>
        <p:xfrm>
          <a:off x="876958" y="1329772"/>
          <a:ext cx="9723380" cy="4939939"/>
        </p:xfrm>
        <a:graphic>
          <a:graphicData uri="http://schemas.openxmlformats.org/drawingml/2006/chart">
            <c:chart xmlns:c="http://schemas.openxmlformats.org/drawingml/2006/chart" xmlns:r="http://schemas.openxmlformats.org/officeDocument/2006/relationships" r:id="rId3"/>
          </a:graphicData>
        </a:graphic>
      </p:graphicFrame>
      <p:sp>
        <p:nvSpPr>
          <p:cNvPr id="7" name="MEET OUR TEAM"/>
          <p:cNvSpPr/>
          <p:nvPr/>
        </p:nvSpPr>
        <p:spPr>
          <a:xfrm>
            <a:off x="728666" y="660245"/>
            <a:ext cx="10287000" cy="50292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PROMOTION AND TENURE SUCCESS 2013-2023</a:t>
            </a:r>
            <a:endParaRPr sz="3000" kern="0" spc="141" dirty="0">
              <a:latin typeface="Acherus Grotesque Regular" panose="02000505000000020004" pitchFamily="50" charset="0"/>
            </a:endParaRPr>
          </a:p>
        </p:txBody>
      </p:sp>
      <p:grpSp>
        <p:nvGrpSpPr>
          <p:cNvPr id="9" name="Group 8"/>
          <p:cNvGrpSpPr/>
          <p:nvPr/>
        </p:nvGrpSpPr>
        <p:grpSpPr>
          <a:xfrm>
            <a:off x="9471660" y="6400801"/>
            <a:ext cx="2743200" cy="391044"/>
            <a:chOff x="7947660" y="6400801"/>
            <a:chExt cx="2743200" cy="391044"/>
          </a:xfrm>
        </p:grpSpPr>
        <p:sp>
          <p:nvSpPr>
            <p:cNvPr id="10"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5" name="pasted-image.pdf" descr="pasted-image.pdf"/>
          <p:cNvPicPr>
            <a:picLocks noChangeAspect="1"/>
          </p:cNvPicPr>
          <p:nvPr/>
        </p:nvPicPr>
        <p:blipFill>
          <a:blip r:embed="rId5"/>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50611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191999" cy="6934200"/>
          </a:xfrm>
          <a:prstGeom prst="rect">
            <a:avLst/>
          </a:prstGeom>
          <a:solidFill>
            <a:srgbClr val="861F41"/>
          </a:solidFill>
          <a:ln w="12700">
            <a:miter lim="400000"/>
          </a:ln>
        </p:spPr>
        <p:txBody>
          <a:bodyPr lIns="34289" rIns="34289" anchor="ctr"/>
          <a:lstStyle/>
          <a:p>
            <a:endParaRPr/>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2151320" y="1905000"/>
            <a:ext cx="137008" cy="137009"/>
          </a:xfrm>
          <a:prstGeom prst="rect">
            <a:avLst/>
          </a:prstGeom>
          <a:ln w="12700">
            <a:miter lim="400000"/>
          </a:ln>
        </p:spPr>
      </p:pic>
      <p:sp>
        <p:nvSpPr>
          <p:cNvPr id="12" name="PRESENTATION TITLE GOES HERE"/>
          <p:cNvSpPr/>
          <p:nvPr/>
        </p:nvSpPr>
        <p:spPr>
          <a:xfrm>
            <a:off x="2288328" y="2042009"/>
            <a:ext cx="8608272" cy="54878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P&amp;T P</a:t>
            </a:r>
            <a:r>
              <a:rPr lang="en-US" sz="3200" kern="0" cap="all" spc="200" dirty="0">
                <a:solidFill>
                  <a:schemeClr val="bg1"/>
                </a:solidFill>
                <a:latin typeface="Acherus Grotesque Regular" panose="02000505000000020004" pitchFamily="50" charset="0"/>
              </a:rPr>
              <a:t>ROCESSES AND PRACTICES</a:t>
            </a:r>
            <a:endParaRPr lang="en-US" sz="3000" kern="0" cap="all" spc="200" dirty="0">
              <a:solidFill>
                <a:schemeClr val="bg1"/>
              </a:solidFill>
              <a:latin typeface="Acherus Grotesque Regular" panose="02000505000000020004" pitchFamily="50" charset="0"/>
            </a:endParaRPr>
          </a:p>
        </p:txBody>
      </p:sp>
      <p:sp>
        <p:nvSpPr>
          <p:cNvPr id="13" name="Professor Albert Einstein June 23, 2018"/>
          <p:cNvSpPr/>
          <p:nvPr/>
        </p:nvSpPr>
        <p:spPr>
          <a:xfrm>
            <a:off x="2288328" y="2637928"/>
            <a:ext cx="5730389" cy="307777"/>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Ron </a:t>
            </a:r>
            <a:r>
              <a:rPr lang="en-US" sz="1400" kern="0" cap="all" spc="150" dirty="0" err="1">
                <a:solidFill>
                  <a:schemeClr val="bg1"/>
                </a:solidFill>
                <a:latin typeface="Acherus Grotesque Regular" panose="02000505000000020004" pitchFamily="50" charset="0"/>
                <a:ea typeface="Acherus Grotesque Regular" charset="0"/>
                <a:cs typeface="Acherus Grotesque Regular" charset="0"/>
                <a:sym typeface="Gineso Cond Thin"/>
              </a:rPr>
              <a:t>fricker</a:t>
            </a: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 vice provost for faculty affairs</a:t>
            </a:r>
          </a:p>
        </p:txBody>
      </p:sp>
      <p:grpSp>
        <p:nvGrpSpPr>
          <p:cNvPr id="11" name="Group 10"/>
          <p:cNvGrpSpPr/>
          <p:nvPr/>
        </p:nvGrpSpPr>
        <p:grpSpPr>
          <a:xfrm>
            <a:off x="0" y="6368010"/>
            <a:ext cx="2743200" cy="414598"/>
            <a:chOff x="-1524000" y="6368010"/>
            <a:chExt cx="2743200" cy="414598"/>
          </a:xfrm>
        </p:grpSpPr>
        <p:sp>
          <p:nvSpPr>
            <p:cNvPr id="14"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1711998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6B6BEA-7288-D99A-BC5A-71E08C02DAD4}"/>
              </a:ext>
            </a:extLst>
          </p:cNvPr>
          <p:cNvPicPr>
            <a:picLocks noChangeAspect="1"/>
          </p:cNvPicPr>
          <p:nvPr/>
        </p:nvPicPr>
        <p:blipFill rotWithShape="1">
          <a:blip r:embed="rId3"/>
          <a:srcRect t="2115"/>
          <a:stretch/>
        </p:blipFill>
        <p:spPr>
          <a:xfrm>
            <a:off x="5635725" y="2799147"/>
            <a:ext cx="6545090" cy="3074196"/>
          </a:xfrm>
          <a:prstGeom prst="rect">
            <a:avLst/>
          </a:prstGeom>
        </p:spPr>
      </p:pic>
      <p:pic>
        <p:nvPicPr>
          <p:cNvPr id="7" name="Picture 6">
            <a:extLst>
              <a:ext uri="{FF2B5EF4-FFF2-40B4-BE49-F238E27FC236}">
                <a16:creationId xmlns:a16="http://schemas.microsoft.com/office/drawing/2014/main" id="{E4716632-671D-8BF4-4BF9-043E59057D6F}"/>
              </a:ext>
            </a:extLst>
          </p:cNvPr>
          <p:cNvPicPr>
            <a:picLocks noChangeAspect="1"/>
          </p:cNvPicPr>
          <p:nvPr/>
        </p:nvPicPr>
        <p:blipFill rotWithShape="1">
          <a:blip r:embed="rId4"/>
          <a:srcRect b="10715"/>
          <a:stretch/>
        </p:blipFill>
        <p:spPr>
          <a:xfrm>
            <a:off x="5130791" y="2225008"/>
            <a:ext cx="6598157" cy="574139"/>
          </a:xfrm>
          <a:prstGeom prst="rect">
            <a:avLst/>
          </a:prstGeom>
        </p:spPr>
      </p:pic>
      <p:pic>
        <p:nvPicPr>
          <p:cNvPr id="5" name="Picture 4">
            <a:extLst>
              <a:ext uri="{FF2B5EF4-FFF2-40B4-BE49-F238E27FC236}">
                <a16:creationId xmlns:a16="http://schemas.microsoft.com/office/drawing/2014/main" id="{1542B01B-952E-4BEA-EBD3-0403916E9898}"/>
              </a:ext>
            </a:extLst>
          </p:cNvPr>
          <p:cNvPicPr>
            <a:picLocks noChangeAspect="1"/>
          </p:cNvPicPr>
          <p:nvPr/>
        </p:nvPicPr>
        <p:blipFill rotWithShape="1">
          <a:blip r:embed="rId5"/>
          <a:srcRect l="6198" t="7112" r="5483" b="2837"/>
          <a:stretch/>
        </p:blipFill>
        <p:spPr>
          <a:xfrm>
            <a:off x="380999" y="1447800"/>
            <a:ext cx="4495801" cy="474082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56E4BC6-9282-D449-9091-F28FAD3699EE}"/>
              </a:ext>
            </a:extLst>
          </p:cNvPr>
          <p:cNvSpPr>
            <a:spLocks noGrp="1"/>
          </p:cNvSpPr>
          <p:nvPr>
            <p:ph type="title"/>
          </p:nvPr>
        </p:nvSpPr>
        <p:spPr>
          <a:xfrm>
            <a:off x="728666" y="669378"/>
            <a:ext cx="10972800" cy="502920"/>
          </a:xfrm>
        </p:spPr>
        <p:txBody>
          <a:bodyPr/>
          <a:lstStyle/>
          <a:p>
            <a:pPr algn="l"/>
            <a:r>
              <a:rPr lang="en-US" sz="3000" cap="all" spc="200" dirty="0">
                <a:solidFill>
                  <a:schemeClr val="bg1">
                    <a:lumMod val="50000"/>
                  </a:schemeClr>
                </a:solidFill>
                <a:latin typeface="Acherus Grotesque Regular" panose="02000505000000020004" pitchFamily="50" charset="0"/>
              </a:rPr>
              <a:t>P&amp;T Governed by Faculty Handbook</a:t>
            </a:r>
          </a:p>
        </p:txBody>
      </p:sp>
      <p:sp>
        <p:nvSpPr>
          <p:cNvPr id="13" name="Content Placeholder 12">
            <a:extLst>
              <a:ext uri="{FF2B5EF4-FFF2-40B4-BE49-F238E27FC236}">
                <a16:creationId xmlns:a16="http://schemas.microsoft.com/office/drawing/2014/main" id="{282D630D-A928-4146-8CA3-DC92ECB785C6}"/>
              </a:ext>
            </a:extLst>
          </p:cNvPr>
          <p:cNvSpPr>
            <a:spLocks noGrp="1"/>
          </p:cNvSpPr>
          <p:nvPr>
            <p:ph sz="half" idx="1"/>
          </p:nvPr>
        </p:nvSpPr>
        <p:spPr>
          <a:xfrm>
            <a:off x="5145687" y="1616092"/>
            <a:ext cx="5552090" cy="452192"/>
          </a:xfrm>
        </p:spPr>
        <p:txBody>
          <a:bodyPr/>
          <a:lstStyle/>
          <a:p>
            <a:pPr marL="0" indent="0">
              <a:buNone/>
            </a:pPr>
            <a:r>
              <a:rPr lang="en-US" sz="2000" cap="all" spc="200" dirty="0">
                <a:solidFill>
                  <a:srgbClr val="861F41"/>
                </a:solidFill>
                <a:latin typeface="Acherus Grotesque Regular" panose="02000505000000020004" pitchFamily="50" charset="0"/>
              </a:rPr>
              <a:t>Section 3.4 in particular:</a:t>
            </a:r>
          </a:p>
          <a:p>
            <a:pPr lvl="1"/>
            <a:endParaRPr lang="en-US" dirty="0">
              <a:solidFill>
                <a:srgbClr val="861F41"/>
              </a:solidFill>
            </a:endParaRPr>
          </a:p>
        </p:txBody>
      </p:sp>
      <p:sp>
        <p:nvSpPr>
          <p:cNvPr id="9" name="TextBox 8">
            <a:extLst>
              <a:ext uri="{FF2B5EF4-FFF2-40B4-BE49-F238E27FC236}">
                <a16:creationId xmlns:a16="http://schemas.microsoft.com/office/drawing/2014/main" id="{AACEF7CE-4B07-A4AE-82EA-0556EB7DBBAA}"/>
              </a:ext>
            </a:extLst>
          </p:cNvPr>
          <p:cNvSpPr txBox="1"/>
          <p:nvPr/>
        </p:nvSpPr>
        <p:spPr>
          <a:xfrm>
            <a:off x="149254" y="6441493"/>
            <a:ext cx="4213141" cy="323165"/>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See </a:t>
            </a:r>
            <a:r>
              <a:rPr lang="en-US" sz="15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https://faculty.vt.edu/faculty-handbook.html</a:t>
            </a:r>
            <a:endParaRPr lang="en-US" sz="1500" dirty="0">
              <a:solidFill>
                <a:srgbClr val="0070C0"/>
              </a:solidFill>
              <a:latin typeface="Arial" panose="020B0604020202020204" pitchFamily="34" charset="0"/>
              <a:cs typeface="Arial" panose="020B0604020202020204" pitchFamily="34" charset="0"/>
            </a:endParaRPr>
          </a:p>
        </p:txBody>
      </p:sp>
      <p:grpSp>
        <p:nvGrpSpPr>
          <p:cNvPr id="10" name="Group 9"/>
          <p:cNvGrpSpPr/>
          <p:nvPr/>
        </p:nvGrpSpPr>
        <p:grpSpPr>
          <a:xfrm>
            <a:off x="9471660" y="6400801"/>
            <a:ext cx="2743200" cy="391044"/>
            <a:chOff x="7947660" y="6400801"/>
            <a:chExt cx="2743200" cy="391044"/>
          </a:xfrm>
        </p:grpSpPr>
        <p:sp>
          <p:nvSpPr>
            <p:cNvPr id="12"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5" name="pasted-image.pdf" descr="pasted-image.pdf"/>
          <p:cNvPicPr>
            <a:picLocks noChangeAspect="1"/>
          </p:cNvPicPr>
          <p:nvPr/>
        </p:nvPicPr>
        <p:blipFill>
          <a:blip r:embed="rId8"/>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3470261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330C-D707-DD49-A9E8-A444E0CD472E}"/>
              </a:ext>
            </a:extLst>
          </p:cNvPr>
          <p:cNvSpPr>
            <a:spLocks noGrp="1"/>
          </p:cNvSpPr>
          <p:nvPr>
            <p:ph type="title"/>
          </p:nvPr>
        </p:nvSpPr>
        <p:spPr>
          <a:xfrm>
            <a:off x="728666" y="669378"/>
            <a:ext cx="10972800" cy="502920"/>
          </a:xfrm>
        </p:spPr>
        <p:txBody>
          <a:bodyPr>
            <a:noAutofit/>
          </a:bodyPr>
          <a:lstStyle/>
          <a:p>
            <a:pPr algn="l"/>
            <a:r>
              <a:rPr lang="en-US" sz="3000" cap="all" spc="200" dirty="0">
                <a:solidFill>
                  <a:srgbClr val="75787B"/>
                </a:solidFill>
                <a:latin typeface="Acherus Grotesque Regular" panose="02000505000000020004" pitchFamily="50" charset="0"/>
              </a:rPr>
              <a:t>Important Info on Provost’s Website</a:t>
            </a:r>
          </a:p>
        </p:txBody>
      </p:sp>
      <p:sp>
        <p:nvSpPr>
          <p:cNvPr id="3" name="Content Placeholder 2">
            <a:extLst>
              <a:ext uri="{FF2B5EF4-FFF2-40B4-BE49-F238E27FC236}">
                <a16:creationId xmlns:a16="http://schemas.microsoft.com/office/drawing/2014/main" id="{236DA982-7203-E441-8F39-0F856D15FA9D}"/>
              </a:ext>
            </a:extLst>
          </p:cNvPr>
          <p:cNvSpPr>
            <a:spLocks noGrp="1"/>
          </p:cNvSpPr>
          <p:nvPr>
            <p:ph sz="half" idx="1"/>
          </p:nvPr>
        </p:nvSpPr>
        <p:spPr>
          <a:xfrm>
            <a:off x="609600" y="1733550"/>
            <a:ext cx="5384800" cy="4392616"/>
          </a:xfrm>
        </p:spPr>
        <p:txBody>
          <a:bodyPr/>
          <a:lstStyle/>
          <a:p>
            <a:pPr>
              <a:buClr>
                <a:srgbClr val="CD6600"/>
              </a:buClr>
              <a:buFont typeface="Acherus Grotesque Regular" panose="02000505000000020004" pitchFamily="50" charset="0"/>
              <a:buChar char="&gt;"/>
            </a:pPr>
            <a:r>
              <a:rPr lang="en-US" sz="2500" dirty="0">
                <a:solidFill>
                  <a:schemeClr val="tx1">
                    <a:lumMod val="65000"/>
                    <a:lumOff val="35000"/>
                  </a:schemeClr>
                </a:solidFill>
                <a:latin typeface="Arial" panose="020B0604020202020204" pitchFamily="34" charset="0"/>
                <a:cs typeface="Arial" panose="020B0604020202020204" pitchFamily="34" charset="0"/>
              </a:rPr>
              <a:t>Dossier template and preparation guidelines</a:t>
            </a:r>
          </a:p>
          <a:p>
            <a:pPr>
              <a:buClr>
                <a:srgbClr val="CD6600"/>
              </a:buClr>
              <a:buFont typeface="Acherus Grotesque Regular" panose="02000505000000020004" pitchFamily="50" charset="0"/>
              <a:buChar char="&gt;"/>
            </a:pPr>
            <a:r>
              <a:rPr lang="en-US" sz="2500" dirty="0">
                <a:solidFill>
                  <a:schemeClr val="tx1">
                    <a:lumMod val="65000"/>
                    <a:lumOff val="35000"/>
                  </a:schemeClr>
                </a:solidFill>
                <a:latin typeface="Arial" panose="020B0604020202020204" pitchFamily="34" charset="0"/>
                <a:cs typeface="Arial" panose="020B0604020202020204" pitchFamily="34" charset="0"/>
              </a:rPr>
              <a:t>University-level deadlines for promotion and tenure review</a:t>
            </a:r>
          </a:p>
          <a:p>
            <a:pPr>
              <a:buClr>
                <a:srgbClr val="CD6600"/>
              </a:buClr>
              <a:buFont typeface="Acherus Grotesque Regular" panose="02000505000000020004" pitchFamily="50" charset="0"/>
              <a:buChar char="&gt;"/>
            </a:pPr>
            <a:r>
              <a:rPr lang="en-US" sz="2500" dirty="0">
                <a:solidFill>
                  <a:schemeClr val="tx1">
                    <a:lumMod val="65000"/>
                    <a:lumOff val="35000"/>
                  </a:schemeClr>
                </a:solidFill>
                <a:latin typeface="Arial" panose="020B0604020202020204" pitchFamily="34" charset="0"/>
                <a:cs typeface="Arial" panose="020B0604020202020204" pitchFamily="34" charset="0"/>
              </a:rPr>
              <a:t>P&amp;T Workshop dates</a:t>
            </a:r>
          </a:p>
          <a:p>
            <a:pPr>
              <a:buClr>
                <a:srgbClr val="CD6600"/>
              </a:buClr>
              <a:buFont typeface="Acherus Grotesque Regular" panose="02000505000000020004" pitchFamily="50" charset="0"/>
              <a:buChar char="&gt;"/>
            </a:pPr>
            <a:r>
              <a:rPr lang="en-US" sz="2500" dirty="0">
                <a:solidFill>
                  <a:schemeClr val="tx1">
                    <a:lumMod val="65000"/>
                    <a:lumOff val="35000"/>
                  </a:schemeClr>
                </a:solidFill>
                <a:latin typeface="Arial" panose="020B0604020202020204" pitchFamily="34" charset="0"/>
                <a:cs typeface="Arial" panose="020B0604020202020204" pitchFamily="34" charset="0"/>
              </a:rPr>
              <a:t>Historical summary of P&amp;T outcomes</a:t>
            </a:r>
          </a:p>
        </p:txBody>
      </p:sp>
      <p:pic>
        <p:nvPicPr>
          <p:cNvPr id="10" name="Content Placeholder 9">
            <a:extLst>
              <a:ext uri="{FF2B5EF4-FFF2-40B4-BE49-F238E27FC236}">
                <a16:creationId xmlns:a16="http://schemas.microsoft.com/office/drawing/2014/main" id="{B0589042-8E0B-A94B-8E10-49BC8D67861B}"/>
              </a:ext>
            </a:extLst>
          </p:cNvPr>
          <p:cNvPicPr>
            <a:picLocks noGrp="1" noChangeAspect="1"/>
          </p:cNvPicPr>
          <p:nvPr>
            <p:ph sz="half" idx="2"/>
          </p:nvPr>
        </p:nvPicPr>
        <p:blipFill>
          <a:blip r:embed="rId3"/>
          <a:stretch>
            <a:fillRect/>
          </a:stretch>
        </p:blipFill>
        <p:spPr>
          <a:xfrm>
            <a:off x="6130159" y="1733550"/>
            <a:ext cx="5162964" cy="4351338"/>
          </a:xfrm>
          <a:prstGeom prst="rect">
            <a:avLst/>
          </a:prstGeom>
          <a:ln>
            <a:solidFill>
              <a:schemeClr val="tx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E05602B-7BF1-CA59-4565-4A50ED4987BB}"/>
              </a:ext>
            </a:extLst>
          </p:cNvPr>
          <p:cNvSpPr txBox="1"/>
          <p:nvPr/>
        </p:nvSpPr>
        <p:spPr>
          <a:xfrm>
            <a:off x="124087" y="6392413"/>
            <a:ext cx="4266040" cy="3231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a:t>
            </a:r>
            <a:r>
              <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https://faculty.vt.edu/promotion-tenure.html</a:t>
            </a:r>
            <a:r>
              <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p:txBody>
      </p:sp>
      <p:grpSp>
        <p:nvGrpSpPr>
          <p:cNvPr id="9" name="Group 8"/>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7" name="pasted-image.pdf" descr="pasted-image.pdf"/>
          <p:cNvPicPr>
            <a:picLocks noChangeAspect="1"/>
          </p:cNvPicPr>
          <p:nvPr/>
        </p:nvPicPr>
        <p:blipFill>
          <a:blip r:embed="rId6"/>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6039918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B2B2B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VT Color Theme">
      <a:dk1>
        <a:srgbClr val="6C1035"/>
      </a:dk1>
      <a:lt1>
        <a:srgbClr val="FFFFFF"/>
      </a:lt1>
      <a:dk2>
        <a:srgbClr val="A7A7A7"/>
      </a:dk2>
      <a:lt2>
        <a:srgbClr val="535353"/>
      </a:lt2>
      <a:accent1>
        <a:srgbClr val="6C1035"/>
      </a:accent1>
      <a:accent2>
        <a:srgbClr val="E57631"/>
      </a:accent2>
      <a:accent3>
        <a:srgbClr val="A5A5A5"/>
      </a:accent3>
      <a:accent4>
        <a:srgbClr val="417C79"/>
      </a:accent4>
      <a:accent5>
        <a:srgbClr val="E5E1EF"/>
      </a:accent5>
      <a:accent6>
        <a:srgbClr val="003C7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miter lim="400000"/>
        </a:ln>
        <a:extLst>
          <a:ext uri="{C572A759-6A51-4108-AA02-DFA0A04FC94B}">
            <ma14:wrappingTextBoxFlag xmlns="" xmlns:ma14="http://schemas.microsoft.com/office/mac/drawingml/2011/main" val="1"/>
          </a:ext>
        </a:extLst>
      </a:spPr>
      <a:bodyPr lIns="45719" rIns="45719">
        <a:spAutoFit/>
      </a:bodyPr>
      <a:lstStyle>
        <a:defPPr>
          <a:defRPr dirty="0" smtClean="0"/>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2022</TotalTime>
  <Words>1077</Words>
  <Application>Microsoft Office PowerPoint</Application>
  <PresentationFormat>Widescreen</PresentationFormat>
  <Paragraphs>188</Paragraphs>
  <Slides>26</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Acherus Grotesque Regular</vt:lpstr>
      <vt:lpstr>Arial</vt:lpstr>
      <vt:lpstr>Calibri</vt:lpstr>
      <vt:lpstr>Crimson Text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P&amp;T Governed by Faculty Handbook</vt:lpstr>
      <vt:lpstr>Important Info on Provost’s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in Rank</dc:title>
  <dc:creator>malayne</dc:creator>
  <cp:lastModifiedBy>Hutchison, Cyndi</cp:lastModifiedBy>
  <cp:revision>262</cp:revision>
  <cp:lastPrinted>2015-09-18T17:36:00Z</cp:lastPrinted>
  <dcterms:created xsi:type="dcterms:W3CDTF">2011-09-15T14:44:13Z</dcterms:created>
  <dcterms:modified xsi:type="dcterms:W3CDTF">2024-02-13T17:17:55Z</dcterms:modified>
</cp:coreProperties>
</file>